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4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with a few seconds of silence. Present the deck as a companion to the book: one idea, one measure, and one lived route. Source: Fundamental Peace: The Source Book, cover and pp. 5-20.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May 2025 journey in plain language. War closed the northern airports, so the author traveled by land toward Dharamshala. Use the road as the book's organizing metaphor. Source: pp. 6-9. Visual: original illustrative image generated for this presentation. It does not document the actual road or event.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Vligna carefully as a witnessed person, not a symbol to be consumed. She had lost her children, home, and even her pets, yet waited before dawn to vote with hope for peace and happiness. End on the defining question. Source: pp. 12-13.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Credit Johan Galtung's distinction first. Negative peace concerns the absence of direct violence. Positive peace concerns the presence of justice. Fundamental Peace is proposed as the interior ground that helps sustain both. Source: pp. 80-82, Figure 14.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four registers answer different needs. The vow is moral. The signature is phenomenological. The measure is scientific. The way is practical and developmental. Keep the order intact. Source: pp. 83-86, Figure 16.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one ordinary example for each capacity. Stress that the construct describes integrated regulation under changing conditions. It does not equal sedation, dissociation, wellness branding, or moral superiority. Source: pp. 84-86 and 160-165. Visual: original illustrative portrait. It does not depict a person from the book.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Map freedom to reduced self-referential rigidity, consciousness to flexible attention, and happiness to emotional coherence. Compassionate self-awareness is the setting that holds the three stones together. Source: pp. 87-89, Figure 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Identity is not the enemy. Threat can rigidify it into a wall. Fulfillment can turn it into a window and widen belonging. Each higher rung includes the lower rung. Source: pp. 35-47, Figure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layers from resources upward. The book connects external incentives and institutions with fear, hatred, and rigid identity. The empty chair represents neutrality and wisdom, the capacity that can see the whole field. Source: pp. 41-47, Figure 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formative story of the four rooms and four nutrients. Then connect it to peace education: hate requires deliberate manufacture, while peace needs permission, practice, collaboration, and repair. Source: pp. 21-34 and 48-58, Figures 2 and 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Sweep from individual pain to planetary suffering. Explain that FP20 directly measures a person's reported state, while GPTM and its inverse FPI estimate population conditions through the shadow. Label FPI as preliminary and heuristic. Source: pp. 93-101, Figure 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three bodies are traditions, living leaders, and reports from deep-state sessions. The claim is convergence of described capacities, not proof that doctrines are identical or that any metaphysical account is true. Source: pp. 102-151, especially Figure 7. The deep-state source remains epistemically unknown.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FP20 as twenty self-report statements across four components, completed in three to five minutes. Compare the two profiles. The same total can require different practices. Always report the profile with the total. Source: pp. 160-169 and 286-290, Figure 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Separate what is established, being tested, and still unproven. Read the guardrail aloud. FP20 measures a fluctuating state, not a person. It can never gate hiring, promotion, ranking, certification, or reward. Organizations see aggregates only. Source: pp. 153-178 and p. 2, Figure 19.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the audience to remember a genuine glimpse of inner settling. The book identifies three seams: practice, untransmuted material, and a life still organized by the former pattern. Source: pp. 187-194.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Integrative Transformation Model. Development differs by domain and can move backward under pressure. Never use the model to rank a human being. Source: pp. 187-193, Figure 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all eight movements. Ground begins with ethics and relationship. Return ends in service. The daily engine uses movements two through five plus Choose: Settle, Focus, Intend, Witness, Choose. Source: pp. 195-231 and 291-292, Figure 10.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Guide a 90-second version or allow a full five minutes. Keep agency explicit. Participants may keep eyes open, may pass, and may stop. Use a neutral anchor and do not invite trauma disclosure. Source: pp. 202-208 and 291-292.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Shadow-Gift-Essence as one energy at different frequencies. Walk through the six wound and virtue pairs. The framework does not justify harm or turn wounds into personality types. Source: pp. 209-216, Figure 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 mild example only. Locate sensation rather than rehearsing story, welcome the protection, ask what it protects, then turn the discovered capacity into action. Deep material belongs with qualified support. Source: pp. 217-225, Figure 12.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Move from inner interval to lived relationship. The question is: what does the settled version of me do here? Choose something small, then let another person receive it. Source: pp. 226-241. Visual: original illustrative image generated for this presentation. It is not a documentary scene from the book.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the widening rings. The household practices reliable repair. Organizations change structure and can use the 6 Rs. Cities build places of encounter. Diplomacy adds a shared anchor, corrected measure, and regulated room. Source: pp. 233-264, Figures 21 and 22.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 the equation as a denominator for a dream, not as a forecast. Twenty-five million catalysts touching four hundred lives each reaches ten billion arithmetically. The transmission link remains an urgent unproven research question. Source: pp. 265-273, Figure 13.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Attribute Txai to the Huni Kuin and translate it as 'my other self.' Invite each person to name one human being who will receive something different within seven days. Close with one breath and the next ordinary action. Source: pp. 265-276. Visual: original illustrative image generated for this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AF9F6"/>
            </a:gs>
            <a:gs pos="60000">
              <a:srgbClr val="E7F0F4"/>
            </a:gs>
            <a:gs pos="100000">
              <a:srgbClr val="BED9E8"/>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44CCD4-77C8-4A89-AD0C-4ACB66D03FD2}"/>
              </a:ext>
            </a:extLst>
          </p:cNvPr>
          <p:cNvSpPr>
            <a:spLocks noGrp="1"/>
          </p:cNvSpPr>
          <p:nvPr/>
        </p:nvSpPr>
        <p:spPr>
          <a:xfrm>
            <a:off x="514350" y="400050"/>
            <a:ext cx="3333750" cy="5715000"/>
          </a:xfrm>
          <a:prstGeom prst="rect">
            <a:avLst/>
          </a:prstGeom>
          <a:solidFill>
            <a:srgbClr val="000000">
              <a:alpha val="10000"/>
            </a:srgbClr>
          </a:solidFill>
          <a:ln w="0">
            <a:noFill/>
            <a:prstDash val="solid"/>
          </a:ln>
        </p:spPr>
        <p:txBody>
          <a:bodyPr/>
          <a:lstStyle/>
          <a:p>
            <a:endParaRPr lang="en-US"/>
          </a:p>
        </p:txBody>
      </p:sp>
      <p:pic>
        <p:nvPicPr>
          <p:cNvPr id="9" name="Picture 8"/>
          <p:cNvPicPr>
            <a:picLocks noChangeAspect="1"/>
          </p:cNvPicPr>
          <p:nvPr/>
        </p:nvPicPr>
        <p:blipFill>
          <a:blip r:embed="rId3"/>
          <a:stretch/>
        </p:blipFill>
        <p:spPr>
          <a:xfrm>
            <a:off x="400050" y="642938"/>
            <a:ext cx="3333750" cy="5000625"/>
          </a:xfrm>
          <a:prstGeom prst="rect">
            <a:avLst/>
          </a:prstGeom>
        </p:spPr>
      </p:pic>
      <p:sp>
        <p:nvSpPr>
          <p:cNvPr id="3" name="Rectangle 2">
            <a:extLst>
              <a:ext uri="{FF2B5EF4-FFF2-40B4-BE49-F238E27FC236}">
                <a16:creationId xmlns:a16="http://schemas.microsoft.com/office/drawing/2014/main" id="{6816ADE7-E0F7-4B65-BF0C-EA6D4EA6D4CF}"/>
              </a:ext>
            </a:extLst>
          </p:cNvPr>
          <p:cNvSpPr>
            <a:spLocks noGrp="1"/>
          </p:cNvSpPr>
          <p:nvPr/>
        </p:nvSpPr>
        <p:spPr>
          <a:xfrm>
            <a:off x="4495800" y="1295400"/>
            <a:ext cx="6667500" cy="1809750"/>
          </a:xfrm>
          <a:prstGeom prst="rect">
            <a:avLst/>
          </a:prstGeom>
          <a:noFill/>
          <a:ln w="0">
            <a:noFill/>
            <a:prstDash val="solid"/>
          </a:ln>
        </p:spPr>
        <p:txBody>
          <a:bodyPr wrap="square" lIns="0" tIns="0" rIns="0" bIns="0" anchor="t">
            <a:normAutofit/>
          </a:bodyPr>
          <a:lstStyle/>
          <a:p>
            <a:pPr algn="l">
              <a:lnSpc>
                <a:spcPct val="92000"/>
              </a:lnSpc>
              <a:buNone/>
              <a:defRPr sz="5550" b="0">
                <a:solidFill>
                  <a:srgbClr val="0A315C"/>
                </a:solidFill>
                <a:latin typeface="Didot"/>
                <a:ea typeface="Didot"/>
                <a:cs typeface="Didot"/>
              </a:defRPr>
            </a:pPr>
            <a:r>
              <a:rPr sz="5550" b="0">
                <a:solidFill>
                  <a:srgbClr val="0A315C"/>
                </a:solidFill>
                <a:latin typeface="Didot"/>
                <a:ea typeface="Didot"/>
                <a:cs typeface="Didot"/>
              </a:rPr>
              <a:t>FUNDAMENTAL</a:t>
            </a:r>
          </a:p>
          <a:p>
            <a:pPr algn="l">
              <a:lnSpc>
                <a:spcPct val="92000"/>
              </a:lnSpc>
              <a:buNone/>
              <a:defRPr sz="5550" b="0">
                <a:solidFill>
                  <a:srgbClr val="0A315C"/>
                </a:solidFill>
                <a:latin typeface="Didot"/>
                <a:ea typeface="Didot"/>
                <a:cs typeface="Didot"/>
              </a:defRPr>
            </a:pPr>
            <a:r>
              <a:rPr sz="5550" b="0">
                <a:solidFill>
                  <a:srgbClr val="0A315C"/>
                </a:solidFill>
                <a:latin typeface="Didot"/>
                <a:ea typeface="Didot"/>
                <a:cs typeface="Didot"/>
              </a:rPr>
              <a:t>PEACE</a:t>
            </a:r>
          </a:p>
        </p:txBody>
      </p:sp>
      <p:sp>
        <p:nvSpPr>
          <p:cNvPr id="4" name="Rectangle 3">
            <a:extLst>
              <a:ext uri="{FF2B5EF4-FFF2-40B4-BE49-F238E27FC236}">
                <a16:creationId xmlns:a16="http://schemas.microsoft.com/office/drawing/2014/main" id="{3A437CB9-BDD7-4891-8FBA-379776178430}"/>
              </a:ext>
            </a:extLst>
          </p:cNvPr>
          <p:cNvSpPr>
            <a:spLocks noGrp="1"/>
          </p:cNvSpPr>
          <p:nvPr/>
        </p:nvSpPr>
        <p:spPr>
          <a:xfrm>
            <a:off x="4514850" y="3371850"/>
            <a:ext cx="819150" cy="38100"/>
          </a:xfrm>
          <a:prstGeom prst="rect">
            <a:avLst/>
          </a:prstGeom>
          <a:solidFill>
            <a:srgbClr val="D2B06C"/>
          </a:solidFill>
          <a:ln w="0">
            <a:noFill/>
            <a:prstDash val="solid"/>
          </a:ln>
        </p:spPr>
        <p:txBody>
          <a:bodyPr/>
          <a:lstStyle/>
          <a:p>
            <a:endParaRPr lang="en-US"/>
          </a:p>
        </p:txBody>
      </p:sp>
      <p:sp>
        <p:nvSpPr>
          <p:cNvPr id="5" name="Rectangle 4">
            <a:extLst>
              <a:ext uri="{FF2B5EF4-FFF2-40B4-BE49-F238E27FC236}">
                <a16:creationId xmlns:a16="http://schemas.microsoft.com/office/drawing/2014/main" id="{27E44207-1D2B-4CD2-8A22-826A303F1D42}"/>
              </a:ext>
            </a:extLst>
          </p:cNvPr>
          <p:cNvSpPr>
            <a:spLocks noGrp="1"/>
          </p:cNvSpPr>
          <p:nvPr/>
        </p:nvSpPr>
        <p:spPr>
          <a:xfrm>
            <a:off x="4514850" y="3676650"/>
            <a:ext cx="6191250" cy="4953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203050"/>
                </a:solidFill>
                <a:latin typeface="Avenir Next"/>
                <a:ea typeface="Avenir Next"/>
                <a:cs typeface="Avenir Next"/>
              </a:defRPr>
            </a:pPr>
            <a:r>
              <a:rPr sz="2100" b="0">
                <a:solidFill>
                  <a:srgbClr val="203050"/>
                </a:solidFill>
                <a:latin typeface="Avenir Next"/>
                <a:ea typeface="Avenir Next"/>
                <a:cs typeface="Avenir Next"/>
              </a:rPr>
              <a:t>A visual companion to The Source Book</a:t>
            </a:r>
          </a:p>
        </p:txBody>
      </p:sp>
      <p:sp>
        <p:nvSpPr>
          <p:cNvPr id="6" name="Rectangle 5">
            <a:extLst>
              <a:ext uri="{FF2B5EF4-FFF2-40B4-BE49-F238E27FC236}">
                <a16:creationId xmlns:a16="http://schemas.microsoft.com/office/drawing/2014/main" id="{5F3A38DB-15FE-4238-8A5C-82EDE4B9430D}"/>
              </a:ext>
            </a:extLst>
          </p:cNvPr>
          <p:cNvSpPr>
            <a:spLocks noGrp="1"/>
          </p:cNvSpPr>
          <p:nvPr/>
        </p:nvSpPr>
        <p:spPr>
          <a:xfrm>
            <a:off x="4514850" y="4476750"/>
            <a:ext cx="4953000" cy="30480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5D7489"/>
                </a:solidFill>
                <a:latin typeface="Avenir Next"/>
                <a:ea typeface="Avenir Next"/>
                <a:cs typeface="Avenir Next"/>
              </a:defRPr>
            </a:pPr>
            <a:r>
              <a:rPr sz="1425" b="1">
                <a:solidFill>
                  <a:srgbClr val="5D7489"/>
                </a:solidFill>
                <a:latin typeface="Avenir Next"/>
                <a:ea typeface="Avenir Next"/>
                <a:cs typeface="Avenir Next"/>
              </a:rPr>
              <a:t>The idea, the measure, the way</a:t>
            </a:r>
          </a:p>
        </p:txBody>
      </p:sp>
      <p:sp>
        <p:nvSpPr>
          <p:cNvPr id="7" name="Rectangle 6">
            <a:extLst>
              <a:ext uri="{FF2B5EF4-FFF2-40B4-BE49-F238E27FC236}">
                <a16:creationId xmlns:a16="http://schemas.microsoft.com/office/drawing/2014/main" id="{00B6EEDF-7C7D-477A-9285-A549F88721E8}"/>
              </a:ext>
            </a:extLst>
          </p:cNvPr>
          <p:cNvSpPr>
            <a:spLocks noGrp="1"/>
          </p:cNvSpPr>
          <p:nvPr/>
        </p:nvSpPr>
        <p:spPr>
          <a:xfrm>
            <a:off x="4514850" y="5562600"/>
            <a:ext cx="5715000" cy="323850"/>
          </a:xfrm>
          <a:prstGeom prst="rect">
            <a:avLst/>
          </a:prstGeom>
          <a:noFill/>
          <a:ln w="0">
            <a:noFill/>
            <a:prstDash val="solid"/>
          </a:ln>
        </p:spPr>
        <p:txBody>
          <a:bodyPr wrap="square" lIns="0" tIns="0" rIns="0" bIns="0" anchor="t">
            <a:normAutofit/>
          </a:bodyPr>
          <a:lstStyle/>
          <a:p>
            <a:pPr algn="l">
              <a:lnSpc>
                <a:spcPct val="100000"/>
              </a:lnSpc>
              <a:buNone/>
              <a:defRPr sz="1950" b="0">
                <a:solidFill>
                  <a:srgbClr val="0A315C"/>
                </a:solidFill>
                <a:latin typeface="Didot"/>
                <a:ea typeface="Didot"/>
                <a:cs typeface="Didot"/>
              </a:defRPr>
            </a:pPr>
            <a:r>
              <a:rPr sz="1950" b="0">
                <a:solidFill>
                  <a:srgbClr val="0A315C"/>
                </a:solidFill>
                <a:latin typeface="Didot"/>
                <a:ea typeface="Didot"/>
                <a:cs typeface="Didot"/>
              </a:rPr>
              <a:t>Prof. Luis Miguel Gallardo</a:t>
            </a:r>
          </a:p>
        </p:txBody>
      </p:sp>
    </p:spTree>
    <p:extLst>
      <p:ext uri="{BB962C8B-B14F-4D97-AF65-F5344CB8AC3E}">
        <p14:creationId xmlns:p14="http://schemas.microsoft.com/office/powerpoint/2010/main" val="1606571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315C"/>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74DDDF7-94FF-4CD1-B63E-BE2DE7028E89}"/>
              </a:ext>
            </a:extLst>
          </p:cNvPr>
          <p:cNvSpPr>
            <a:spLocks noGrp="1"/>
          </p:cNvSpPr>
          <p:nvPr/>
        </p:nvSpPr>
        <p:spPr>
          <a:xfrm>
            <a:off x="0" y="0"/>
            <a:ext cx="5905500" cy="6858000"/>
          </a:xfrm>
          <a:prstGeom prst="rect">
            <a:avLst/>
          </a:prstGeom>
          <a:gradFill>
            <a:gsLst>
              <a:gs pos="0">
                <a:srgbClr val="0A315C">
                  <a:alpha val="94000"/>
                </a:srgbClr>
              </a:gs>
              <a:gs pos="72000">
                <a:srgbClr val="0A315C">
                  <a:alpha val="78000"/>
                </a:srgbClr>
              </a:gs>
              <a:gs pos="100000">
                <a:srgbClr val="0A315C">
                  <a:alpha val="0"/>
                </a:srgbClr>
              </a:gs>
            </a:gsLst>
            <a:lin ang="5400000"/>
          </a:gradFill>
          <a:ln w="0">
            <a:noFill/>
            <a:prstDash val="solid"/>
          </a:ln>
        </p:spPr>
        <p:txBody>
          <a:bodyPr/>
          <a:lstStyle/>
          <a:p>
            <a:endParaRPr lang="en-US"/>
          </a:p>
        </p:txBody>
      </p:sp>
      <p:sp>
        <p:nvSpPr>
          <p:cNvPr id="3" name="Rectangle 2">
            <a:extLst>
              <a:ext uri="{FF2B5EF4-FFF2-40B4-BE49-F238E27FC236}">
                <a16:creationId xmlns:a16="http://schemas.microsoft.com/office/drawing/2014/main" id="{17C937E3-24E1-4F85-A7FD-AE0766D890B2}"/>
              </a:ext>
            </a:extLst>
          </p:cNvPr>
          <p:cNvSpPr>
            <a:spLocks noGrp="1"/>
          </p:cNvSpPr>
          <p:nvPr/>
        </p:nvSpPr>
        <p:spPr>
          <a:xfrm>
            <a:off x="628650" y="666750"/>
            <a:ext cx="4191000" cy="285750"/>
          </a:xfrm>
          <a:prstGeom prst="rect">
            <a:avLst/>
          </a:prstGeom>
          <a:noFill/>
          <a:ln w="0">
            <a:noFill/>
            <a:prstDash val="solid"/>
          </a:ln>
        </p:spPr>
        <p:txBody>
          <a:bodyPr wrap="square" lIns="0" tIns="0" rIns="0" bIns="0" anchor="t">
            <a:normAutofit/>
          </a:bodyPr>
          <a:lstStyle/>
          <a:p>
            <a:pPr algn="l">
              <a:lnSpc>
                <a:spcPct val="100000"/>
              </a:lnSpc>
              <a:buNone/>
              <a:defRPr sz="1125" b="1">
                <a:solidFill>
                  <a:srgbClr val="D2B06C"/>
                </a:solidFill>
                <a:latin typeface="Avenir Next"/>
                <a:ea typeface="Avenir Next"/>
                <a:cs typeface="Avenir Next"/>
              </a:defRPr>
            </a:pPr>
            <a:r>
              <a:rPr sz="1125" b="1">
                <a:solidFill>
                  <a:srgbClr val="D2B06C"/>
                </a:solidFill>
                <a:latin typeface="Avenir Next"/>
                <a:ea typeface="Avenir Next"/>
                <a:cs typeface="Avenir Next"/>
              </a:rPr>
              <a:t>THE GROUND ROUTE</a:t>
            </a:r>
          </a:p>
        </p:txBody>
      </p:sp>
      <p:sp>
        <p:nvSpPr>
          <p:cNvPr id="4" name="Rectangle 3">
            <a:extLst>
              <a:ext uri="{FF2B5EF4-FFF2-40B4-BE49-F238E27FC236}">
                <a16:creationId xmlns:a16="http://schemas.microsoft.com/office/drawing/2014/main" id="{D232840C-7A91-48BC-A15C-C43AF9275AD0}"/>
              </a:ext>
            </a:extLst>
          </p:cNvPr>
          <p:cNvSpPr>
            <a:spLocks noGrp="1"/>
          </p:cNvSpPr>
          <p:nvPr/>
        </p:nvSpPr>
        <p:spPr>
          <a:xfrm>
            <a:off x="628650" y="1257300"/>
            <a:ext cx="4953000" cy="1714500"/>
          </a:xfrm>
          <a:prstGeom prst="rect">
            <a:avLst/>
          </a:prstGeom>
          <a:noFill/>
          <a:ln w="0">
            <a:noFill/>
            <a:prstDash val="solid"/>
          </a:ln>
        </p:spPr>
        <p:txBody>
          <a:bodyPr wrap="square" lIns="0" tIns="0" rIns="0" bIns="0" anchor="t">
            <a:normAutofit/>
          </a:bodyPr>
          <a:lstStyle/>
          <a:p>
            <a:pPr algn="l">
              <a:lnSpc>
                <a:spcPct val="96000"/>
              </a:lnSpc>
              <a:buNone/>
              <a:defRPr sz="4350" b="0">
                <a:solidFill>
                  <a:srgbClr val="FAF9F6"/>
                </a:solidFill>
                <a:latin typeface="Didot"/>
                <a:ea typeface="Didot"/>
                <a:cs typeface="Didot"/>
              </a:defRPr>
            </a:pPr>
            <a:r>
              <a:rPr sz="4350" b="0">
                <a:solidFill>
                  <a:srgbClr val="FAF9F6"/>
                </a:solidFill>
                <a:latin typeface="Didot"/>
                <a:ea typeface="Didot"/>
                <a:cs typeface="Didot"/>
              </a:rPr>
              <a:t>War closes the sky.</a:t>
            </a:r>
          </a:p>
          <a:p>
            <a:pPr algn="l">
              <a:lnSpc>
                <a:spcPct val="96000"/>
              </a:lnSpc>
              <a:buNone/>
              <a:defRPr sz="4350" b="0">
                <a:solidFill>
                  <a:srgbClr val="FAF9F6"/>
                </a:solidFill>
                <a:latin typeface="Didot"/>
                <a:ea typeface="Didot"/>
                <a:cs typeface="Didot"/>
              </a:defRPr>
            </a:pPr>
            <a:r>
              <a:rPr sz="4350" b="0">
                <a:solidFill>
                  <a:srgbClr val="FAF9F6"/>
                </a:solidFill>
                <a:latin typeface="Didot"/>
                <a:ea typeface="Didot"/>
                <a:cs typeface="Didot"/>
              </a:rPr>
              <a:t>Peace goes by land.</a:t>
            </a:r>
          </a:p>
        </p:txBody>
      </p:sp>
      <p:sp>
        <p:nvSpPr>
          <p:cNvPr id="5" name="Rectangle 4">
            <a:extLst>
              <a:ext uri="{FF2B5EF4-FFF2-40B4-BE49-F238E27FC236}">
                <a16:creationId xmlns:a16="http://schemas.microsoft.com/office/drawing/2014/main" id="{F1F7920C-2D9A-4CE8-B439-66BC8DD4407A}"/>
              </a:ext>
            </a:extLst>
          </p:cNvPr>
          <p:cNvSpPr>
            <a:spLocks noGrp="1"/>
          </p:cNvSpPr>
          <p:nvPr/>
        </p:nvSpPr>
        <p:spPr>
          <a:xfrm>
            <a:off x="647700" y="3390900"/>
            <a:ext cx="4095750" cy="1047750"/>
          </a:xfrm>
          <a:prstGeom prst="rect">
            <a:avLst/>
          </a:prstGeom>
          <a:noFill/>
          <a:ln w="0">
            <a:noFill/>
            <a:prstDash val="solid"/>
          </a:ln>
        </p:spPr>
        <p:txBody>
          <a:bodyPr wrap="square" lIns="0" tIns="0" rIns="0" bIns="0" anchor="t">
            <a:normAutofit/>
          </a:bodyPr>
          <a:lstStyle/>
          <a:p>
            <a:pPr algn="l">
              <a:lnSpc>
                <a:spcPct val="112000"/>
              </a:lnSpc>
              <a:buNone/>
              <a:defRPr sz="1800" b="0">
                <a:solidFill>
                  <a:srgbClr val="FFFFFF">
                    <a:alpha val="88000"/>
                  </a:srgbClr>
                </a:solidFill>
                <a:latin typeface="Avenir Next"/>
                <a:ea typeface="Avenir Next"/>
                <a:cs typeface="Avenir Next"/>
              </a:defRPr>
            </a:pPr>
            <a:r>
              <a:rPr sz="1800" b="0">
                <a:solidFill>
                  <a:srgbClr val="FFFFFF">
                    <a:alpha val="88000"/>
                  </a:srgbClr>
                </a:solidFill>
                <a:latin typeface="Avenir Next"/>
                <a:ea typeface="Avenir Next"/>
                <a:cs typeface="Avenir Next"/>
              </a:rPr>
              <a:t>A journey through conflict toward the peace that circumstance cannot take.</a:t>
            </a:r>
          </a:p>
        </p:txBody>
      </p:sp>
      <p:sp>
        <p:nvSpPr>
          <p:cNvPr id="6" name="Rectangle 5">
            <a:extLst>
              <a:ext uri="{FF2B5EF4-FFF2-40B4-BE49-F238E27FC236}">
                <a16:creationId xmlns:a16="http://schemas.microsoft.com/office/drawing/2014/main" id="{FD52D768-551A-47A7-AEFF-E96671BAF2C9}"/>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Fundamental Peace: The Source Book</a:t>
            </a:r>
          </a:p>
        </p:txBody>
      </p:sp>
      <p:sp>
        <p:nvSpPr>
          <p:cNvPr id="7" name="Rectangle 6">
            <a:extLst>
              <a:ext uri="{FF2B5EF4-FFF2-40B4-BE49-F238E27FC236}">
                <a16:creationId xmlns:a16="http://schemas.microsoft.com/office/drawing/2014/main" id="{855BBBDC-1ADF-432E-B738-EC98708AD423}"/>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02</a:t>
            </a:r>
          </a:p>
        </p:txBody>
      </p:sp>
    </p:spTree>
    <p:extLst>
      <p:ext uri="{BB962C8B-B14F-4D97-AF65-F5344CB8AC3E}">
        <p14:creationId xmlns:p14="http://schemas.microsoft.com/office/powerpoint/2010/main" val="482194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E4927BD-3884-4BB5-B530-0395364F1CDC}"/>
              </a:ext>
            </a:extLst>
          </p:cNvPr>
          <p:cNvSpPr>
            <a:spLocks noGrp="1"/>
          </p:cNvSpPr>
          <p:nvPr/>
        </p:nvSpPr>
        <p:spPr>
          <a:xfrm>
            <a:off x="666750" y="476250"/>
            <a:ext cx="7239000" cy="552450"/>
          </a:xfrm>
          <a:prstGeom prst="rect">
            <a:avLst/>
          </a:prstGeom>
          <a:noFill/>
          <a:ln w="0">
            <a:noFill/>
            <a:prstDash val="solid"/>
          </a:ln>
        </p:spPr>
        <p:txBody>
          <a:bodyPr wrap="square" lIns="0" tIns="0" rIns="0" bIns="0" anchor="t">
            <a:normAutofit/>
          </a:bodyPr>
          <a:lstStyle/>
          <a:p>
            <a:pPr algn="l">
              <a:lnSpc>
                <a:spcPct val="100000"/>
              </a:lnSpc>
              <a:buNone/>
              <a:defRPr sz="3450" b="0">
                <a:solidFill>
                  <a:srgbClr val="FAF9F6"/>
                </a:solidFill>
                <a:latin typeface="Didot"/>
                <a:ea typeface="Didot"/>
                <a:cs typeface="Didot"/>
              </a:defRPr>
            </a:pPr>
            <a:r>
              <a:rPr sz="3450" b="0">
                <a:solidFill>
                  <a:srgbClr val="FAF9F6"/>
                </a:solidFill>
                <a:latin typeface="Didot"/>
                <a:ea typeface="Didot"/>
                <a:cs typeface="Didot"/>
              </a:rPr>
              <a:t>The question beneath the book</a:t>
            </a:r>
          </a:p>
        </p:txBody>
      </p:sp>
      <p:sp>
        <p:nvSpPr>
          <p:cNvPr id="2" name="Rectangle 1">
            <a:extLst>
              <a:ext uri="{FF2B5EF4-FFF2-40B4-BE49-F238E27FC236}">
                <a16:creationId xmlns:a16="http://schemas.microsoft.com/office/drawing/2014/main" id="{080567D8-42E2-410E-B347-F12F08F0B4CE}"/>
              </a:ext>
            </a:extLst>
          </p:cNvPr>
          <p:cNvSpPr>
            <a:spLocks noGrp="1"/>
          </p:cNvSpPr>
          <p:nvPr/>
        </p:nvSpPr>
        <p:spPr>
          <a:xfrm>
            <a:off x="685800" y="1314450"/>
            <a:ext cx="47625" cy="2762250"/>
          </a:xfrm>
          <a:prstGeom prst="rect">
            <a:avLst/>
          </a:prstGeom>
          <a:solidFill>
            <a:srgbClr val="D2B06C"/>
          </a:solidFill>
          <a:ln w="0">
            <a:noFill/>
            <a:prstDash val="solid"/>
          </a:ln>
        </p:spPr>
        <p:txBody>
          <a:bodyPr/>
          <a:lstStyle/>
          <a:p>
            <a:endParaRPr lang="en-US"/>
          </a:p>
        </p:txBody>
      </p:sp>
      <p:sp>
        <p:nvSpPr>
          <p:cNvPr id="3" name="Rectangle 2">
            <a:extLst>
              <a:ext uri="{FF2B5EF4-FFF2-40B4-BE49-F238E27FC236}">
                <a16:creationId xmlns:a16="http://schemas.microsoft.com/office/drawing/2014/main" id="{4806BC4A-7CEF-4C66-BDCC-1C31F95499CF}"/>
              </a:ext>
            </a:extLst>
          </p:cNvPr>
          <p:cNvSpPr>
            <a:spLocks noGrp="1"/>
          </p:cNvSpPr>
          <p:nvPr/>
        </p:nvSpPr>
        <p:spPr>
          <a:xfrm>
            <a:off x="1028700" y="1276350"/>
            <a:ext cx="10001250" cy="1809750"/>
          </a:xfrm>
          <a:prstGeom prst="rect">
            <a:avLst/>
          </a:prstGeom>
          <a:noFill/>
          <a:ln w="0">
            <a:noFill/>
            <a:prstDash val="solid"/>
          </a:ln>
        </p:spPr>
        <p:txBody>
          <a:bodyPr wrap="square" lIns="0" tIns="0" rIns="0" bIns="0" anchor="t">
            <a:normAutofit/>
          </a:bodyPr>
          <a:lstStyle/>
          <a:p>
            <a:pPr algn="l">
              <a:lnSpc>
                <a:spcPct val="102000"/>
              </a:lnSpc>
              <a:buNone/>
              <a:defRPr sz="3750" b="0">
                <a:solidFill>
                  <a:srgbClr val="FAF9F6"/>
                </a:solidFill>
                <a:latin typeface="Didot"/>
                <a:ea typeface="Didot"/>
                <a:cs typeface="Didot"/>
              </a:defRPr>
            </a:pPr>
            <a:r>
              <a:rPr sz="3750" b="0">
                <a:solidFill>
                  <a:srgbClr val="FAF9F6"/>
                </a:solidFill>
                <a:latin typeface="Didot"/>
                <a:ea typeface="Didot"/>
                <a:cs typeface="Didot"/>
              </a:rPr>
              <a:t>What is the peace that survives the loss of everything peace agreements protect?</a:t>
            </a:r>
          </a:p>
        </p:txBody>
      </p:sp>
      <p:sp>
        <p:nvSpPr>
          <p:cNvPr id="4" name="Rectangle 3">
            <a:extLst>
              <a:ext uri="{FF2B5EF4-FFF2-40B4-BE49-F238E27FC236}">
                <a16:creationId xmlns:a16="http://schemas.microsoft.com/office/drawing/2014/main" id="{6A724AA0-4FEC-457F-8DDA-CC00E21D3FB6}"/>
              </a:ext>
            </a:extLst>
          </p:cNvPr>
          <p:cNvSpPr>
            <a:spLocks noGrp="1"/>
          </p:cNvSpPr>
          <p:nvPr/>
        </p:nvSpPr>
        <p:spPr>
          <a:xfrm>
            <a:off x="1047750" y="3562350"/>
            <a:ext cx="8667750" cy="1143000"/>
          </a:xfrm>
          <a:prstGeom prst="rect">
            <a:avLst/>
          </a:prstGeom>
          <a:noFill/>
          <a:ln w="0">
            <a:noFill/>
            <a:prstDash val="solid"/>
          </a:ln>
        </p:spPr>
        <p:txBody>
          <a:bodyPr wrap="square" lIns="0" tIns="0" rIns="0" bIns="0" anchor="t">
            <a:normAutofit/>
          </a:bodyPr>
          <a:lstStyle/>
          <a:p>
            <a:pPr algn="l">
              <a:lnSpc>
                <a:spcPct val="116000"/>
              </a:lnSpc>
              <a:buNone/>
              <a:defRPr sz="1725" b="0">
                <a:solidFill>
                  <a:srgbClr val="FFFFFF">
                    <a:alpha val="82000"/>
                  </a:srgbClr>
                </a:solidFill>
                <a:latin typeface="Avenir Next"/>
                <a:ea typeface="Avenir Next"/>
                <a:cs typeface="Avenir Next"/>
              </a:defRPr>
            </a:pPr>
            <a:r>
              <a:rPr sz="1725" b="0">
                <a:solidFill>
                  <a:srgbClr val="FFFFFF">
                    <a:alpha val="82000"/>
                  </a:srgbClr>
                </a:solidFill>
                <a:latin typeface="Avenir Next"/>
                <a:ea typeface="Avenir Next"/>
                <a:cs typeface="Avenir Next"/>
              </a:rPr>
              <a:t>Vligna waited outside a school at four in the morning after war had taken her family and home. She still carried hope for peace and happiness.</a:t>
            </a:r>
          </a:p>
        </p:txBody>
      </p:sp>
      <p:sp>
        <p:nvSpPr>
          <p:cNvPr id="5" name="Rectangle 4">
            <a:extLst>
              <a:ext uri="{FF2B5EF4-FFF2-40B4-BE49-F238E27FC236}">
                <a16:creationId xmlns:a16="http://schemas.microsoft.com/office/drawing/2014/main" id="{8A0BC50F-5ACF-4EE1-BB82-A38D0AEC026E}"/>
              </a:ext>
            </a:extLst>
          </p:cNvPr>
          <p:cNvSpPr>
            <a:spLocks noGrp="1"/>
          </p:cNvSpPr>
          <p:nvPr/>
        </p:nvSpPr>
        <p:spPr>
          <a:xfrm>
            <a:off x="1047750" y="5124450"/>
            <a:ext cx="8096250" cy="38100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D2B06C"/>
                </a:solidFill>
                <a:latin typeface="Avenir Next"/>
                <a:ea typeface="Avenir Next"/>
                <a:cs typeface="Avenir Next"/>
              </a:defRPr>
            </a:pPr>
            <a:r>
              <a:rPr sz="1425" b="1">
                <a:solidFill>
                  <a:srgbClr val="D2B06C"/>
                </a:solidFill>
                <a:latin typeface="Avenir Next"/>
                <a:ea typeface="Avenir Next"/>
                <a:cs typeface="Avenir Next"/>
              </a:rPr>
              <a:t>The question is personal before it becomes political.</a:t>
            </a:r>
          </a:p>
        </p:txBody>
      </p:sp>
      <p:sp>
        <p:nvSpPr>
          <p:cNvPr id="6" name="Rectangle 5">
            <a:extLst>
              <a:ext uri="{FF2B5EF4-FFF2-40B4-BE49-F238E27FC236}">
                <a16:creationId xmlns:a16="http://schemas.microsoft.com/office/drawing/2014/main" id="{1BB00B7F-B62F-47C7-9DA0-9D4832DF5E08}"/>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Fundamental Peace: The Source Book</a:t>
            </a:r>
          </a:p>
        </p:txBody>
      </p:sp>
      <p:sp>
        <p:nvSpPr>
          <p:cNvPr id="7" name="Rectangle 6">
            <a:extLst>
              <a:ext uri="{FF2B5EF4-FFF2-40B4-BE49-F238E27FC236}">
                <a16:creationId xmlns:a16="http://schemas.microsoft.com/office/drawing/2014/main" id="{DAFF7B5E-EF20-490F-80B8-665EEA6099A8}"/>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03</a:t>
            </a:r>
          </a:p>
        </p:txBody>
      </p:sp>
    </p:spTree>
    <p:extLst>
      <p:ext uri="{BB962C8B-B14F-4D97-AF65-F5344CB8AC3E}">
        <p14:creationId xmlns:p14="http://schemas.microsoft.com/office/powerpoint/2010/main" val="1497709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0CA411-DC06-4453-A2EA-9E9A6000F75E}"/>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Three peaces, one foundation</a:t>
            </a:r>
          </a:p>
        </p:txBody>
      </p:sp>
      <p:sp>
        <p:nvSpPr>
          <p:cNvPr id="2" name="Rounded Rectangle 1">
            <a:extLst>
              <a:ext uri="{FF2B5EF4-FFF2-40B4-BE49-F238E27FC236}">
                <a16:creationId xmlns:a16="http://schemas.microsoft.com/office/drawing/2014/main" id="{DF57C432-D674-4071-8D16-35706C303C8E}"/>
              </a:ext>
            </a:extLst>
          </p:cNvPr>
          <p:cNvSpPr>
            <a:spLocks noGrp="1"/>
          </p:cNvSpPr>
          <p:nvPr/>
        </p:nvSpPr>
        <p:spPr>
          <a:xfrm>
            <a:off x="1714500" y="1428750"/>
            <a:ext cx="8763000" cy="1257300"/>
          </a:xfrm>
          <a:prstGeom prst="roundRect">
            <a:avLst>
              <a:gd name="adj" fmla="val 13636"/>
            </a:avLst>
          </a:prstGeom>
          <a:solidFill>
            <a:srgbClr val="FAF9F6"/>
          </a:solidFill>
          <a:ln w="0">
            <a:noFill/>
            <a:prstDash val="solid"/>
          </a:ln>
        </p:spPr>
        <p:txBody>
          <a:bodyPr/>
          <a:lstStyle/>
          <a:p>
            <a:endParaRPr lang="en-US"/>
          </a:p>
        </p:txBody>
      </p:sp>
      <p:sp>
        <p:nvSpPr>
          <p:cNvPr id="3" name="Rectangle 2">
            <a:extLst>
              <a:ext uri="{FF2B5EF4-FFF2-40B4-BE49-F238E27FC236}">
                <a16:creationId xmlns:a16="http://schemas.microsoft.com/office/drawing/2014/main" id="{EDB71E34-608E-4B31-A865-32101081AE23}"/>
              </a:ext>
            </a:extLst>
          </p:cNvPr>
          <p:cNvSpPr>
            <a:spLocks noGrp="1"/>
          </p:cNvSpPr>
          <p:nvPr/>
        </p:nvSpPr>
        <p:spPr>
          <a:xfrm>
            <a:off x="2095500" y="1666875"/>
            <a:ext cx="2857500" cy="323850"/>
          </a:xfrm>
          <a:prstGeom prst="rect">
            <a:avLst/>
          </a:prstGeom>
          <a:noFill/>
          <a:ln w="0">
            <a:noFill/>
            <a:prstDash val="solid"/>
          </a:ln>
        </p:spPr>
        <p:txBody>
          <a:bodyPr wrap="square" lIns="0" tIns="0" rIns="0" bIns="0" anchor="ctr">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POSITIVE PEACE</a:t>
            </a:r>
          </a:p>
        </p:txBody>
      </p:sp>
      <p:sp>
        <p:nvSpPr>
          <p:cNvPr id="4" name="Rectangle 3">
            <a:extLst>
              <a:ext uri="{FF2B5EF4-FFF2-40B4-BE49-F238E27FC236}">
                <a16:creationId xmlns:a16="http://schemas.microsoft.com/office/drawing/2014/main" id="{06AB6BF4-FBD9-4C67-992E-BDEA014D113D}"/>
              </a:ext>
            </a:extLst>
          </p:cNvPr>
          <p:cNvSpPr>
            <a:spLocks noGrp="1"/>
          </p:cNvSpPr>
          <p:nvPr/>
        </p:nvSpPr>
        <p:spPr>
          <a:xfrm>
            <a:off x="5048250" y="1619250"/>
            <a:ext cx="5048250" cy="876300"/>
          </a:xfrm>
          <a:prstGeom prst="rect">
            <a:avLst/>
          </a:prstGeom>
          <a:noFill/>
          <a:ln w="0">
            <a:noFill/>
            <a:prstDash val="solid"/>
          </a:ln>
        </p:spPr>
        <p:txBody>
          <a:bodyPr wrap="square" lIns="0" tIns="0" rIns="0" bIns="0" anchor="ctr">
            <a:normAutofit/>
          </a:bodyPr>
          <a:lstStyle/>
          <a:p>
            <a:pPr algn="r">
              <a:lnSpc>
                <a:spcPct val="100000"/>
              </a:lnSpc>
              <a:buNone/>
              <a:defRPr sz="1800" b="0">
                <a:solidFill>
                  <a:srgbClr val="0A315C"/>
                </a:solidFill>
                <a:latin typeface="Avenir Next"/>
                <a:ea typeface="Avenir Next"/>
                <a:cs typeface="Avenir Next"/>
              </a:defRPr>
            </a:pPr>
            <a:r>
              <a:rPr sz="1800" b="0">
                <a:solidFill>
                  <a:srgbClr val="0A315C"/>
                </a:solidFill>
                <a:latin typeface="Avenir Next"/>
                <a:ea typeface="Avenir Next"/>
                <a:cs typeface="Avenir Next"/>
              </a:rPr>
              <a:t>Justice is built into institutions and daily life</a:t>
            </a:r>
          </a:p>
        </p:txBody>
      </p:sp>
      <p:sp>
        <p:nvSpPr>
          <p:cNvPr id="5" name="Rounded Rectangle 4">
            <a:extLst>
              <a:ext uri="{FF2B5EF4-FFF2-40B4-BE49-F238E27FC236}">
                <a16:creationId xmlns:a16="http://schemas.microsoft.com/office/drawing/2014/main" id="{7098E87A-1C62-444E-955D-F695919D0F2F}"/>
              </a:ext>
            </a:extLst>
          </p:cNvPr>
          <p:cNvSpPr>
            <a:spLocks noGrp="1"/>
          </p:cNvSpPr>
          <p:nvPr/>
        </p:nvSpPr>
        <p:spPr>
          <a:xfrm>
            <a:off x="1238250" y="2895600"/>
            <a:ext cx="9715500" cy="1104900"/>
          </a:xfrm>
          <a:prstGeom prst="roundRect">
            <a:avLst>
              <a:gd name="adj" fmla="val 15517"/>
            </a:avLst>
          </a:prstGeom>
          <a:solidFill>
            <a:srgbClr val="BED9E8"/>
          </a:solidFill>
          <a:ln w="0">
            <a:noFill/>
            <a:prstDash val="solid"/>
          </a:ln>
        </p:spPr>
        <p:txBody>
          <a:bodyPr/>
          <a:lstStyle/>
          <a:p>
            <a:endParaRPr lang="en-US"/>
          </a:p>
        </p:txBody>
      </p:sp>
      <p:sp>
        <p:nvSpPr>
          <p:cNvPr id="6" name="Rectangle 5">
            <a:extLst>
              <a:ext uri="{FF2B5EF4-FFF2-40B4-BE49-F238E27FC236}">
                <a16:creationId xmlns:a16="http://schemas.microsoft.com/office/drawing/2014/main" id="{6A105F7A-334D-4DD2-BFBB-24B36A4E0091}"/>
              </a:ext>
            </a:extLst>
          </p:cNvPr>
          <p:cNvSpPr>
            <a:spLocks noGrp="1"/>
          </p:cNvSpPr>
          <p:nvPr/>
        </p:nvSpPr>
        <p:spPr>
          <a:xfrm>
            <a:off x="1619250" y="3133725"/>
            <a:ext cx="2857500" cy="323850"/>
          </a:xfrm>
          <a:prstGeom prst="rect">
            <a:avLst/>
          </a:prstGeom>
          <a:noFill/>
          <a:ln w="0">
            <a:noFill/>
            <a:prstDash val="solid"/>
          </a:ln>
        </p:spPr>
        <p:txBody>
          <a:bodyPr wrap="square" lIns="0" tIns="0" rIns="0" bIns="0" anchor="ctr">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NEGATIVE PEACE</a:t>
            </a:r>
          </a:p>
        </p:txBody>
      </p:sp>
      <p:sp>
        <p:nvSpPr>
          <p:cNvPr id="7" name="Rectangle 6">
            <a:extLst>
              <a:ext uri="{FF2B5EF4-FFF2-40B4-BE49-F238E27FC236}">
                <a16:creationId xmlns:a16="http://schemas.microsoft.com/office/drawing/2014/main" id="{0FDB8557-2799-42E9-89E0-1D27F256E4C7}"/>
              </a:ext>
            </a:extLst>
          </p:cNvPr>
          <p:cNvSpPr>
            <a:spLocks noGrp="1"/>
          </p:cNvSpPr>
          <p:nvPr/>
        </p:nvSpPr>
        <p:spPr>
          <a:xfrm>
            <a:off x="4572000" y="3086100"/>
            <a:ext cx="6000750" cy="723900"/>
          </a:xfrm>
          <a:prstGeom prst="rect">
            <a:avLst/>
          </a:prstGeom>
          <a:noFill/>
          <a:ln w="0">
            <a:noFill/>
            <a:prstDash val="solid"/>
          </a:ln>
        </p:spPr>
        <p:txBody>
          <a:bodyPr wrap="square" lIns="0" tIns="0" rIns="0" bIns="0" anchor="ctr">
            <a:normAutofit/>
          </a:bodyPr>
          <a:lstStyle/>
          <a:p>
            <a:pPr algn="r">
              <a:lnSpc>
                <a:spcPct val="100000"/>
              </a:lnSpc>
              <a:buNone/>
              <a:defRPr sz="1800" b="0">
                <a:solidFill>
                  <a:srgbClr val="0A315C"/>
                </a:solidFill>
                <a:latin typeface="Avenir Next"/>
                <a:ea typeface="Avenir Next"/>
                <a:cs typeface="Avenir Next"/>
              </a:defRPr>
            </a:pPr>
            <a:r>
              <a:rPr sz="1800" b="0">
                <a:solidFill>
                  <a:srgbClr val="0A315C"/>
                </a:solidFill>
                <a:latin typeface="Avenir Next"/>
                <a:ea typeface="Avenir Next"/>
                <a:cs typeface="Avenir Next"/>
              </a:rPr>
              <a:t>Direct violence stops</a:t>
            </a:r>
          </a:p>
        </p:txBody>
      </p:sp>
      <p:sp>
        <p:nvSpPr>
          <p:cNvPr id="8" name="Rounded Rectangle 7">
            <a:extLst>
              <a:ext uri="{FF2B5EF4-FFF2-40B4-BE49-F238E27FC236}">
                <a16:creationId xmlns:a16="http://schemas.microsoft.com/office/drawing/2014/main" id="{E2682557-8C0A-496A-BEEC-89CDD077DEC0}"/>
              </a:ext>
            </a:extLst>
          </p:cNvPr>
          <p:cNvSpPr>
            <a:spLocks noGrp="1"/>
          </p:cNvSpPr>
          <p:nvPr/>
        </p:nvSpPr>
        <p:spPr>
          <a:xfrm>
            <a:off x="762000" y="4210050"/>
            <a:ext cx="10668000" cy="1466850"/>
          </a:xfrm>
          <a:prstGeom prst="roundRect">
            <a:avLst>
              <a:gd name="adj" fmla="val 11688"/>
            </a:avLst>
          </a:prstGeom>
          <a:solidFill>
            <a:srgbClr val="0A315C"/>
          </a:solidFill>
          <a:ln w="0">
            <a:noFill/>
            <a:prstDash val="solid"/>
          </a:ln>
        </p:spPr>
        <p:txBody>
          <a:bodyPr/>
          <a:lstStyle/>
          <a:p>
            <a:endParaRPr lang="en-US"/>
          </a:p>
        </p:txBody>
      </p:sp>
      <p:sp>
        <p:nvSpPr>
          <p:cNvPr id="9" name="Rectangle 8">
            <a:extLst>
              <a:ext uri="{FF2B5EF4-FFF2-40B4-BE49-F238E27FC236}">
                <a16:creationId xmlns:a16="http://schemas.microsoft.com/office/drawing/2014/main" id="{26C487F1-5970-4225-9820-90C246412532}"/>
              </a:ext>
            </a:extLst>
          </p:cNvPr>
          <p:cNvSpPr>
            <a:spLocks noGrp="1"/>
          </p:cNvSpPr>
          <p:nvPr/>
        </p:nvSpPr>
        <p:spPr>
          <a:xfrm>
            <a:off x="1143000" y="4448175"/>
            <a:ext cx="2857500" cy="323850"/>
          </a:xfrm>
          <a:prstGeom prst="rect">
            <a:avLst/>
          </a:prstGeom>
          <a:noFill/>
          <a:ln w="0">
            <a:noFill/>
            <a:prstDash val="solid"/>
          </a:ln>
        </p:spPr>
        <p:txBody>
          <a:bodyPr wrap="square" lIns="0" tIns="0" rIns="0" bIns="0" anchor="ctr">
            <a:normAutofit/>
          </a:bodyPr>
          <a:lstStyle/>
          <a:p>
            <a:pPr algn="l">
              <a:lnSpc>
                <a:spcPct val="100000"/>
              </a:lnSpc>
              <a:buNone/>
              <a:defRPr sz="1650" b="1">
                <a:solidFill>
                  <a:srgbClr val="FAF9F6"/>
                </a:solidFill>
                <a:latin typeface="Avenir Next"/>
                <a:ea typeface="Avenir Next"/>
                <a:cs typeface="Avenir Next"/>
              </a:defRPr>
            </a:pPr>
            <a:r>
              <a:rPr sz="1650" b="1">
                <a:solidFill>
                  <a:srgbClr val="FAF9F6"/>
                </a:solidFill>
                <a:latin typeface="Avenir Next"/>
                <a:ea typeface="Avenir Next"/>
                <a:cs typeface="Avenir Next"/>
              </a:rPr>
              <a:t>FUNDAMENTAL PEACE</a:t>
            </a:r>
          </a:p>
        </p:txBody>
      </p:sp>
      <p:sp>
        <p:nvSpPr>
          <p:cNvPr id="10" name="Rectangle 9">
            <a:extLst>
              <a:ext uri="{FF2B5EF4-FFF2-40B4-BE49-F238E27FC236}">
                <a16:creationId xmlns:a16="http://schemas.microsoft.com/office/drawing/2014/main" id="{F22A2572-F58A-45F9-81A2-FEEA85DBAAF6}"/>
              </a:ext>
            </a:extLst>
          </p:cNvPr>
          <p:cNvSpPr>
            <a:spLocks noGrp="1"/>
          </p:cNvSpPr>
          <p:nvPr/>
        </p:nvSpPr>
        <p:spPr>
          <a:xfrm>
            <a:off x="4095750" y="4400550"/>
            <a:ext cx="6953250" cy="1085850"/>
          </a:xfrm>
          <a:prstGeom prst="rect">
            <a:avLst/>
          </a:prstGeom>
          <a:noFill/>
          <a:ln w="0">
            <a:noFill/>
            <a:prstDash val="solid"/>
          </a:ln>
        </p:spPr>
        <p:txBody>
          <a:bodyPr wrap="square" lIns="0" tIns="0" rIns="0" bIns="0" anchor="ctr">
            <a:normAutofit/>
          </a:bodyPr>
          <a:lstStyle/>
          <a:p>
            <a:pPr algn="r">
              <a:lnSpc>
                <a:spcPct val="100000"/>
              </a:lnSpc>
              <a:buNone/>
              <a:defRPr sz="1800" b="0">
                <a:solidFill>
                  <a:srgbClr val="FAF9F6"/>
                </a:solidFill>
                <a:latin typeface="Avenir Next"/>
                <a:ea typeface="Avenir Next"/>
                <a:cs typeface="Avenir Next"/>
              </a:defRPr>
            </a:pPr>
            <a:r>
              <a:rPr sz="1800" b="0">
                <a:solidFill>
                  <a:srgbClr val="FAF9F6"/>
                </a:solidFill>
                <a:latin typeface="Avenir Next"/>
                <a:ea typeface="Avenir Next"/>
                <a:cs typeface="Avenir Next"/>
              </a:rPr>
              <a:t>The interior ground that can sustain both</a:t>
            </a:r>
          </a:p>
        </p:txBody>
      </p:sp>
      <p:sp>
        <p:nvSpPr>
          <p:cNvPr id="11" name="Rectangle 10">
            <a:extLst>
              <a:ext uri="{FF2B5EF4-FFF2-40B4-BE49-F238E27FC236}">
                <a16:creationId xmlns:a16="http://schemas.microsoft.com/office/drawing/2014/main" id="{F8F8D49D-7E42-444B-9F36-212B10AF7D13}"/>
              </a:ext>
            </a:extLst>
          </p:cNvPr>
          <p:cNvSpPr>
            <a:spLocks noGrp="1"/>
          </p:cNvSpPr>
          <p:nvPr/>
        </p:nvSpPr>
        <p:spPr>
          <a:xfrm>
            <a:off x="1714500" y="5962650"/>
            <a:ext cx="8763000" cy="304800"/>
          </a:xfrm>
          <a:prstGeom prst="rect">
            <a:avLst/>
          </a:prstGeom>
          <a:noFill/>
          <a:ln w="0">
            <a:noFill/>
            <a:prstDash val="solid"/>
          </a:ln>
        </p:spPr>
        <p:txBody>
          <a:bodyPr wrap="square" lIns="0" tIns="0" rIns="0" bIns="0" anchor="t">
            <a:normAutofit/>
          </a:bodyPr>
          <a:lstStyle/>
          <a:p>
            <a:pPr algn="ctr">
              <a:lnSpc>
                <a:spcPct val="100000"/>
              </a:lnSpc>
              <a:buNone/>
              <a:defRPr sz="1350" b="0">
                <a:solidFill>
                  <a:srgbClr val="5D7489"/>
                </a:solidFill>
                <a:latin typeface="Avenir Next"/>
                <a:ea typeface="Avenir Next"/>
                <a:cs typeface="Avenir Next"/>
              </a:defRPr>
            </a:pPr>
            <a:r>
              <a:rPr sz="1350" b="0">
                <a:solidFill>
                  <a:srgbClr val="5D7489"/>
                </a:solidFill>
                <a:latin typeface="Avenir Next"/>
                <a:ea typeface="Avenir Next"/>
                <a:cs typeface="Avenir Next"/>
              </a:rPr>
              <a:t>Fundamental Peace sits beneath the other two. It does not replace them.</a:t>
            </a:r>
          </a:p>
        </p:txBody>
      </p:sp>
      <p:sp>
        <p:nvSpPr>
          <p:cNvPr id="12" name="Rectangle 11">
            <a:extLst>
              <a:ext uri="{FF2B5EF4-FFF2-40B4-BE49-F238E27FC236}">
                <a16:creationId xmlns:a16="http://schemas.microsoft.com/office/drawing/2014/main" id="{6B2CF07F-3EE0-44CE-963A-24565D1554E5}"/>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13" name="Rectangle 12">
            <a:extLst>
              <a:ext uri="{FF2B5EF4-FFF2-40B4-BE49-F238E27FC236}">
                <a16:creationId xmlns:a16="http://schemas.microsoft.com/office/drawing/2014/main" id="{319FCCC6-0291-43DE-972E-10AB8DC4560D}"/>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04</a:t>
            </a:r>
          </a:p>
        </p:txBody>
      </p:sp>
    </p:spTree>
    <p:extLst>
      <p:ext uri="{BB962C8B-B14F-4D97-AF65-F5344CB8AC3E}">
        <p14:creationId xmlns:p14="http://schemas.microsoft.com/office/powerpoint/2010/main" val="266713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D0A4111-1B77-4EE9-BE98-96C21CB085BB}"/>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One peace, four registers</a:t>
            </a:r>
          </a:p>
        </p:txBody>
      </p:sp>
      <p:sp>
        <p:nvSpPr>
          <p:cNvPr id="2" name="Rectangle 1">
            <a:extLst>
              <a:ext uri="{FF2B5EF4-FFF2-40B4-BE49-F238E27FC236}">
                <a16:creationId xmlns:a16="http://schemas.microsoft.com/office/drawing/2014/main" id="{3466474E-A0DA-45C7-B597-E582DA62F3CF}"/>
              </a:ext>
            </a:extLst>
          </p:cNvPr>
          <p:cNvSpPr>
            <a:spLocks noGrp="1"/>
          </p:cNvSpPr>
          <p:nvPr/>
        </p:nvSpPr>
        <p:spPr>
          <a:xfrm>
            <a:off x="666750" y="1504950"/>
            <a:ext cx="2000250" cy="3429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D2B06C"/>
                </a:solidFill>
                <a:latin typeface="Avenir Next"/>
                <a:ea typeface="Avenir Next"/>
                <a:cs typeface="Avenir Next"/>
              </a:defRPr>
            </a:pPr>
            <a:r>
              <a:rPr sz="1275" b="1">
                <a:solidFill>
                  <a:srgbClr val="D2B06C"/>
                </a:solidFill>
                <a:latin typeface="Avenir Next"/>
                <a:ea typeface="Avenir Next"/>
                <a:cs typeface="Avenir Next"/>
              </a:rPr>
              <a:t>THE VOW</a:t>
            </a:r>
          </a:p>
        </p:txBody>
      </p:sp>
      <p:sp>
        <p:nvSpPr>
          <p:cNvPr id="3" name="Straight Connector 2">
            <a:extLst>
              <a:ext uri="{FF2B5EF4-FFF2-40B4-BE49-F238E27FC236}">
                <a16:creationId xmlns:a16="http://schemas.microsoft.com/office/drawing/2014/main" id="{0C7C1D7C-D3FC-4DED-B116-081B9E726262}"/>
              </a:ext>
            </a:extLst>
          </p:cNvPr>
          <p:cNvSpPr>
            <a:spLocks noGrp="1"/>
          </p:cNvSpPr>
          <p:nvPr/>
        </p:nvSpPr>
        <p:spPr>
          <a:xfrm>
            <a:off x="2381250" y="1695450"/>
            <a:ext cx="400050" cy="9525"/>
          </a:xfrm>
          <a:prstGeom prst="line">
            <a:avLst/>
          </a:prstGeom>
          <a:noFill/>
          <a:ln w="28575">
            <a:solidFill>
              <a:srgbClr val="D2B06C"/>
            </a:solidFill>
            <a:prstDash val="solid"/>
          </a:ln>
        </p:spPr>
        <p:txBody>
          <a:bodyPr/>
          <a:lstStyle/>
          <a:p>
            <a:endParaRPr lang="en-US"/>
          </a:p>
        </p:txBody>
      </p:sp>
      <p:sp>
        <p:nvSpPr>
          <p:cNvPr id="4" name="Rectangle 3">
            <a:extLst>
              <a:ext uri="{FF2B5EF4-FFF2-40B4-BE49-F238E27FC236}">
                <a16:creationId xmlns:a16="http://schemas.microsoft.com/office/drawing/2014/main" id="{2F500130-12A6-4CA5-AC0B-77C35FD03C57}"/>
              </a:ext>
            </a:extLst>
          </p:cNvPr>
          <p:cNvSpPr>
            <a:spLocks noGrp="1"/>
          </p:cNvSpPr>
          <p:nvPr/>
        </p:nvSpPr>
        <p:spPr>
          <a:xfrm>
            <a:off x="3048000" y="1352550"/>
            <a:ext cx="8382000" cy="704850"/>
          </a:xfrm>
          <a:prstGeom prst="rect">
            <a:avLst/>
          </a:prstGeom>
          <a:noFill/>
          <a:ln w="0">
            <a:noFill/>
            <a:prstDash val="solid"/>
          </a:ln>
        </p:spPr>
        <p:txBody>
          <a:bodyPr wrap="square" lIns="0" tIns="0" rIns="0" bIns="0" anchor="ctr">
            <a:normAutofit/>
          </a:bodyPr>
          <a:lstStyle/>
          <a:p>
            <a:pPr algn="l">
              <a:lnSpc>
                <a:spcPct val="100000"/>
              </a:lnSpc>
              <a:buNone/>
              <a:defRPr sz="2100" b="0">
                <a:solidFill>
                  <a:srgbClr val="203050"/>
                </a:solidFill>
                <a:latin typeface="Didot"/>
                <a:ea typeface="Didot"/>
                <a:cs typeface="Didot"/>
              </a:defRPr>
            </a:pPr>
            <a:r>
              <a:rPr sz="2100" b="0">
                <a:solidFill>
                  <a:srgbClr val="203050"/>
                </a:solidFill>
                <a:latin typeface="Didot"/>
                <a:ea typeface="Didot"/>
                <a:cs typeface="Didot"/>
              </a:rPr>
              <a:t>Not the absence of pain. The transmutation of its energy into love and compassion.</a:t>
            </a:r>
          </a:p>
        </p:txBody>
      </p:sp>
      <p:sp>
        <p:nvSpPr>
          <p:cNvPr id="5" name="Rectangle 4">
            <a:extLst>
              <a:ext uri="{FF2B5EF4-FFF2-40B4-BE49-F238E27FC236}">
                <a16:creationId xmlns:a16="http://schemas.microsoft.com/office/drawing/2014/main" id="{11616A5C-96CC-4DDE-A9BD-3B1B1B3B69FA}"/>
              </a:ext>
            </a:extLst>
          </p:cNvPr>
          <p:cNvSpPr>
            <a:spLocks noGrp="1"/>
          </p:cNvSpPr>
          <p:nvPr/>
        </p:nvSpPr>
        <p:spPr>
          <a:xfrm>
            <a:off x="666750" y="2495550"/>
            <a:ext cx="2000250" cy="3429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THE SIGNATURE</a:t>
            </a:r>
          </a:p>
        </p:txBody>
      </p:sp>
      <p:sp>
        <p:nvSpPr>
          <p:cNvPr id="6" name="Straight Connector 5">
            <a:extLst>
              <a:ext uri="{FF2B5EF4-FFF2-40B4-BE49-F238E27FC236}">
                <a16:creationId xmlns:a16="http://schemas.microsoft.com/office/drawing/2014/main" id="{82206E40-D249-404A-91C3-0B8CC252558D}"/>
              </a:ext>
            </a:extLst>
          </p:cNvPr>
          <p:cNvSpPr>
            <a:spLocks noGrp="1"/>
          </p:cNvSpPr>
          <p:nvPr/>
        </p:nvSpPr>
        <p:spPr>
          <a:xfrm>
            <a:off x="2381250" y="2686050"/>
            <a:ext cx="400050" cy="9525"/>
          </a:xfrm>
          <a:prstGeom prst="line">
            <a:avLst/>
          </a:prstGeom>
          <a:noFill/>
          <a:ln w="14288">
            <a:solidFill>
              <a:srgbClr val="93B5CD"/>
            </a:solidFill>
            <a:prstDash val="solid"/>
          </a:ln>
        </p:spPr>
        <p:txBody>
          <a:bodyPr/>
          <a:lstStyle/>
          <a:p>
            <a:endParaRPr lang="en-US"/>
          </a:p>
        </p:txBody>
      </p:sp>
      <p:sp>
        <p:nvSpPr>
          <p:cNvPr id="7" name="Rectangle 6">
            <a:extLst>
              <a:ext uri="{FF2B5EF4-FFF2-40B4-BE49-F238E27FC236}">
                <a16:creationId xmlns:a16="http://schemas.microsoft.com/office/drawing/2014/main" id="{C36DAAE6-208E-4430-9810-6B617CBCF448}"/>
              </a:ext>
            </a:extLst>
          </p:cNvPr>
          <p:cNvSpPr>
            <a:spLocks noGrp="1"/>
          </p:cNvSpPr>
          <p:nvPr/>
        </p:nvSpPr>
        <p:spPr>
          <a:xfrm>
            <a:off x="3048000" y="2343150"/>
            <a:ext cx="8382000" cy="704850"/>
          </a:xfrm>
          <a:prstGeom prst="rect">
            <a:avLst/>
          </a:prstGeom>
          <a:noFill/>
          <a:ln w="0">
            <a:noFill/>
            <a:prstDash val="solid"/>
          </a:ln>
        </p:spPr>
        <p:txBody>
          <a:bodyPr wrap="square" lIns="0" tIns="0" rIns="0" bIns="0" anchor="ctr">
            <a:normAutofit/>
          </a:bodyPr>
          <a:lstStyle/>
          <a:p>
            <a:pPr algn="l">
              <a:lnSpc>
                <a:spcPct val="100000"/>
              </a:lnSpc>
              <a:buNone/>
              <a:defRPr sz="1725" b="0">
                <a:solidFill>
                  <a:srgbClr val="203050"/>
                </a:solidFill>
                <a:latin typeface="Avenir Next"/>
                <a:ea typeface="Avenir Next"/>
                <a:cs typeface="Avenir Next"/>
              </a:defRPr>
            </a:pPr>
            <a:r>
              <a:rPr sz="1725" b="0">
                <a:solidFill>
                  <a:srgbClr val="203050"/>
                </a:solidFill>
                <a:latin typeface="Avenir Next"/>
                <a:ea typeface="Avenir Next"/>
                <a:cs typeface="Avenir Next"/>
              </a:rPr>
              <a:t>A bounded interior settling: deeply restful, fully alert, with agency intact.</a:t>
            </a:r>
          </a:p>
        </p:txBody>
      </p:sp>
      <p:sp>
        <p:nvSpPr>
          <p:cNvPr id="8" name="Rectangle 7">
            <a:extLst>
              <a:ext uri="{FF2B5EF4-FFF2-40B4-BE49-F238E27FC236}">
                <a16:creationId xmlns:a16="http://schemas.microsoft.com/office/drawing/2014/main" id="{9E29A446-EF6D-4D67-8B00-5A77E3015B59}"/>
              </a:ext>
            </a:extLst>
          </p:cNvPr>
          <p:cNvSpPr>
            <a:spLocks noGrp="1"/>
          </p:cNvSpPr>
          <p:nvPr/>
        </p:nvSpPr>
        <p:spPr>
          <a:xfrm>
            <a:off x="666750" y="3486150"/>
            <a:ext cx="2000250" cy="3429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THE MEASURE</a:t>
            </a:r>
          </a:p>
        </p:txBody>
      </p:sp>
      <p:sp>
        <p:nvSpPr>
          <p:cNvPr id="9" name="Straight Connector 8">
            <a:extLst>
              <a:ext uri="{FF2B5EF4-FFF2-40B4-BE49-F238E27FC236}">
                <a16:creationId xmlns:a16="http://schemas.microsoft.com/office/drawing/2014/main" id="{7CD85087-C994-4563-BE0D-BD47D65E512B}"/>
              </a:ext>
            </a:extLst>
          </p:cNvPr>
          <p:cNvSpPr>
            <a:spLocks noGrp="1"/>
          </p:cNvSpPr>
          <p:nvPr/>
        </p:nvSpPr>
        <p:spPr>
          <a:xfrm>
            <a:off x="2381250" y="3676650"/>
            <a:ext cx="400050" cy="9525"/>
          </a:xfrm>
          <a:prstGeom prst="line">
            <a:avLst/>
          </a:prstGeom>
          <a:noFill/>
          <a:ln w="14288">
            <a:solidFill>
              <a:srgbClr val="93B5CD"/>
            </a:solidFill>
            <a:prstDash val="solid"/>
          </a:ln>
        </p:spPr>
        <p:txBody>
          <a:bodyPr/>
          <a:lstStyle/>
          <a:p>
            <a:endParaRPr lang="en-US"/>
          </a:p>
        </p:txBody>
      </p:sp>
      <p:sp>
        <p:nvSpPr>
          <p:cNvPr id="10" name="Rectangle 9">
            <a:extLst>
              <a:ext uri="{FF2B5EF4-FFF2-40B4-BE49-F238E27FC236}">
                <a16:creationId xmlns:a16="http://schemas.microsoft.com/office/drawing/2014/main" id="{851F0E66-0E2A-4851-9958-16B00F1D8A8C}"/>
              </a:ext>
            </a:extLst>
          </p:cNvPr>
          <p:cNvSpPr>
            <a:spLocks noGrp="1"/>
          </p:cNvSpPr>
          <p:nvPr/>
        </p:nvSpPr>
        <p:spPr>
          <a:xfrm>
            <a:off x="3048000" y="3333750"/>
            <a:ext cx="8382000" cy="704850"/>
          </a:xfrm>
          <a:prstGeom prst="rect">
            <a:avLst/>
          </a:prstGeom>
          <a:noFill/>
          <a:ln w="0">
            <a:noFill/>
            <a:prstDash val="solid"/>
          </a:ln>
        </p:spPr>
        <p:txBody>
          <a:bodyPr wrap="square" lIns="0" tIns="0" rIns="0" bIns="0" anchor="ctr">
            <a:normAutofit/>
          </a:bodyPr>
          <a:lstStyle/>
          <a:p>
            <a:pPr algn="l">
              <a:lnSpc>
                <a:spcPct val="100000"/>
              </a:lnSpc>
              <a:buNone/>
              <a:defRPr sz="1725" b="0">
                <a:solidFill>
                  <a:srgbClr val="203050"/>
                </a:solidFill>
                <a:latin typeface="Avenir Next"/>
                <a:ea typeface="Avenir Next"/>
                <a:cs typeface="Avenir Next"/>
              </a:defRPr>
            </a:pPr>
            <a:r>
              <a:rPr sz="1725" b="0">
                <a:solidFill>
                  <a:srgbClr val="203050"/>
                </a:solidFill>
                <a:latin typeface="Avenir Next"/>
                <a:ea typeface="Avenir Next"/>
                <a:cs typeface="Avenir Next"/>
              </a:rPr>
              <a:t>A dynamic neuro-experiential state, characterized by four capacities.</a:t>
            </a:r>
          </a:p>
        </p:txBody>
      </p:sp>
      <p:sp>
        <p:nvSpPr>
          <p:cNvPr id="11" name="Rectangle 10">
            <a:extLst>
              <a:ext uri="{FF2B5EF4-FFF2-40B4-BE49-F238E27FC236}">
                <a16:creationId xmlns:a16="http://schemas.microsoft.com/office/drawing/2014/main" id="{0D4D6791-5A19-4664-B3F1-72EF10942B08}"/>
              </a:ext>
            </a:extLst>
          </p:cNvPr>
          <p:cNvSpPr>
            <a:spLocks noGrp="1"/>
          </p:cNvSpPr>
          <p:nvPr/>
        </p:nvSpPr>
        <p:spPr>
          <a:xfrm>
            <a:off x="666750" y="4476750"/>
            <a:ext cx="2000250" cy="3429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THE WAY</a:t>
            </a:r>
          </a:p>
        </p:txBody>
      </p:sp>
      <p:sp>
        <p:nvSpPr>
          <p:cNvPr id="12" name="Straight Connector 11">
            <a:extLst>
              <a:ext uri="{FF2B5EF4-FFF2-40B4-BE49-F238E27FC236}">
                <a16:creationId xmlns:a16="http://schemas.microsoft.com/office/drawing/2014/main" id="{52AA354E-66D6-41F1-90F2-40B098F477AF}"/>
              </a:ext>
            </a:extLst>
          </p:cNvPr>
          <p:cNvSpPr>
            <a:spLocks noGrp="1"/>
          </p:cNvSpPr>
          <p:nvPr/>
        </p:nvSpPr>
        <p:spPr>
          <a:xfrm>
            <a:off x="2381250" y="4667250"/>
            <a:ext cx="400050" cy="9525"/>
          </a:xfrm>
          <a:prstGeom prst="line">
            <a:avLst/>
          </a:prstGeom>
          <a:noFill/>
          <a:ln w="14288">
            <a:solidFill>
              <a:srgbClr val="93B5CD"/>
            </a:solidFill>
            <a:prstDash val="solid"/>
          </a:ln>
        </p:spPr>
        <p:txBody>
          <a:bodyPr/>
          <a:lstStyle/>
          <a:p>
            <a:endParaRPr lang="en-US"/>
          </a:p>
        </p:txBody>
      </p:sp>
      <p:sp>
        <p:nvSpPr>
          <p:cNvPr id="13" name="Rectangle 12">
            <a:extLst>
              <a:ext uri="{FF2B5EF4-FFF2-40B4-BE49-F238E27FC236}">
                <a16:creationId xmlns:a16="http://schemas.microsoft.com/office/drawing/2014/main" id="{2B44EA63-E6C8-4C81-9899-68043A2D2BB0}"/>
              </a:ext>
            </a:extLst>
          </p:cNvPr>
          <p:cNvSpPr>
            <a:spLocks noGrp="1"/>
          </p:cNvSpPr>
          <p:nvPr/>
        </p:nvSpPr>
        <p:spPr>
          <a:xfrm>
            <a:off x="3048000" y="4324350"/>
            <a:ext cx="8382000" cy="704850"/>
          </a:xfrm>
          <a:prstGeom prst="rect">
            <a:avLst/>
          </a:prstGeom>
          <a:noFill/>
          <a:ln w="0">
            <a:noFill/>
            <a:prstDash val="solid"/>
          </a:ln>
        </p:spPr>
        <p:txBody>
          <a:bodyPr wrap="square" lIns="0" tIns="0" rIns="0" bIns="0" anchor="ctr">
            <a:normAutofit/>
          </a:bodyPr>
          <a:lstStyle/>
          <a:p>
            <a:pPr algn="l">
              <a:lnSpc>
                <a:spcPct val="100000"/>
              </a:lnSpc>
              <a:buNone/>
              <a:defRPr sz="1725" b="0">
                <a:solidFill>
                  <a:srgbClr val="203050"/>
                </a:solidFill>
                <a:latin typeface="Avenir Next"/>
                <a:ea typeface="Avenir Next"/>
                <a:cs typeface="Avenir Next"/>
              </a:defRPr>
            </a:pPr>
            <a:r>
              <a:rPr sz="1725" b="0">
                <a:solidFill>
                  <a:srgbClr val="203050"/>
                </a:solidFill>
                <a:latin typeface="Avenir Next"/>
                <a:ea typeface="Avenir Next"/>
                <a:cs typeface="Avenir Next"/>
              </a:rPr>
              <a:t>A state to enter, a trait to build, a life to walk.</a:t>
            </a:r>
          </a:p>
        </p:txBody>
      </p:sp>
      <p:sp>
        <p:nvSpPr>
          <p:cNvPr id="14" name="Rounded Rectangle 13">
            <a:extLst>
              <a:ext uri="{FF2B5EF4-FFF2-40B4-BE49-F238E27FC236}">
                <a16:creationId xmlns:a16="http://schemas.microsoft.com/office/drawing/2014/main" id="{684E8A09-C575-4D1D-AAA1-4E54B5D47139}"/>
              </a:ext>
            </a:extLst>
          </p:cNvPr>
          <p:cNvSpPr>
            <a:spLocks noGrp="1"/>
          </p:cNvSpPr>
          <p:nvPr/>
        </p:nvSpPr>
        <p:spPr>
          <a:xfrm>
            <a:off x="1333500" y="5562600"/>
            <a:ext cx="9525000" cy="514350"/>
          </a:xfrm>
          <a:prstGeom prst="roundRect">
            <a:avLst>
              <a:gd name="adj" fmla="val 25926"/>
            </a:avLst>
          </a:prstGeom>
          <a:solidFill>
            <a:srgbClr val="0A315C"/>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CC62DFAA-342C-4C0B-8AB5-E75EEB40BD40}"/>
              </a:ext>
            </a:extLst>
          </p:cNvPr>
          <p:cNvSpPr>
            <a:spLocks noGrp="1"/>
          </p:cNvSpPr>
          <p:nvPr/>
        </p:nvSpPr>
        <p:spPr>
          <a:xfrm>
            <a:off x="1619250" y="5657850"/>
            <a:ext cx="8953500" cy="323850"/>
          </a:xfrm>
          <a:prstGeom prst="rect">
            <a:avLst/>
          </a:prstGeom>
          <a:noFill/>
          <a:ln w="0">
            <a:noFill/>
            <a:prstDash val="solid"/>
          </a:ln>
        </p:spPr>
        <p:txBody>
          <a:bodyPr wrap="square" lIns="0" tIns="0" rIns="0" bIns="0" anchor="ctr">
            <a:normAutofit/>
          </a:bodyPr>
          <a:lstStyle/>
          <a:p>
            <a:pPr algn="ctr">
              <a:lnSpc>
                <a:spcPct val="100000"/>
              </a:lnSpc>
              <a:buNone/>
              <a:defRPr sz="1500" b="1">
                <a:solidFill>
                  <a:srgbClr val="FAF9F6"/>
                </a:solidFill>
                <a:latin typeface="Avenir Next"/>
                <a:ea typeface="Avenir Next"/>
                <a:cs typeface="Avenir Next"/>
              </a:defRPr>
            </a:pPr>
            <a:r>
              <a:rPr sz="1500" b="1">
                <a:solidFill>
                  <a:srgbClr val="FAF9F6"/>
                </a:solidFill>
                <a:latin typeface="Avenir Next"/>
                <a:ea typeface="Avenir Next"/>
                <a:cs typeface="Avenir Next"/>
              </a:rPr>
              <a:t>A vow to keep, a state to enter, a measure to take, a way to walk</a:t>
            </a:r>
          </a:p>
        </p:txBody>
      </p:sp>
      <p:sp>
        <p:nvSpPr>
          <p:cNvPr id="16" name="Rectangle 15">
            <a:extLst>
              <a:ext uri="{FF2B5EF4-FFF2-40B4-BE49-F238E27FC236}">
                <a16:creationId xmlns:a16="http://schemas.microsoft.com/office/drawing/2014/main" id="{CD619A97-33A8-4BB6-B9CC-B9181A69916B}"/>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17" name="Rectangle 16">
            <a:extLst>
              <a:ext uri="{FF2B5EF4-FFF2-40B4-BE49-F238E27FC236}">
                <a16:creationId xmlns:a16="http://schemas.microsoft.com/office/drawing/2014/main" id="{AB3C4F05-5E26-4019-B56D-8C9383873D1D}"/>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05</a:t>
            </a:r>
          </a:p>
        </p:txBody>
      </p:sp>
    </p:spTree>
    <p:extLst>
      <p:ext uri="{BB962C8B-B14F-4D97-AF65-F5344CB8AC3E}">
        <p14:creationId xmlns:p14="http://schemas.microsoft.com/office/powerpoint/2010/main" val="4934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3"/>
          <a:srcRect l="28895" r="28895"/>
          <a:stretch>
            <a:fillRect/>
          </a:stretch>
        </p:blipFill>
        <p:spPr>
          <a:xfrm>
            <a:off x="7048500" y="0"/>
            <a:ext cx="5143500" cy="6858000"/>
          </a:xfrm>
          <a:prstGeom prst="rect">
            <a:avLst/>
          </a:prstGeom>
        </p:spPr>
      </p:pic>
      <p:sp>
        <p:nvSpPr>
          <p:cNvPr id="2" name="Rectangle 1">
            <a:extLst>
              <a:ext uri="{FF2B5EF4-FFF2-40B4-BE49-F238E27FC236}">
                <a16:creationId xmlns:a16="http://schemas.microsoft.com/office/drawing/2014/main" id="{7FC2268C-474F-445F-939D-EFBB017F26A9}"/>
              </a:ext>
            </a:extLst>
          </p:cNvPr>
          <p:cNvSpPr>
            <a:spLocks noGrp="1"/>
          </p:cNvSpPr>
          <p:nvPr/>
        </p:nvSpPr>
        <p:spPr>
          <a:xfrm>
            <a:off x="6191250" y="0"/>
            <a:ext cx="1524000" cy="6858000"/>
          </a:xfrm>
          <a:prstGeom prst="rect">
            <a:avLst/>
          </a:prstGeom>
          <a:gradFill>
            <a:gsLst>
              <a:gs pos="0">
                <a:srgbClr val="E7F0F4"/>
              </a:gs>
              <a:gs pos="55000">
                <a:srgbClr val="E7F0F4">
                  <a:alpha val="82000"/>
                </a:srgbClr>
              </a:gs>
              <a:gs pos="100000">
                <a:srgbClr val="E7F0F4">
                  <a:alpha val="0"/>
                </a:srgbClr>
              </a:gs>
            </a:gsLst>
            <a:lin ang="5400000"/>
          </a:gradFill>
          <a:ln w="0">
            <a:noFill/>
            <a:prstDash val="solid"/>
          </a:ln>
        </p:spPr>
        <p:txBody>
          <a:bodyPr/>
          <a:lstStyle/>
          <a:p>
            <a:endParaRPr lang="en-US"/>
          </a:p>
        </p:txBody>
      </p:sp>
      <p:sp>
        <p:nvSpPr>
          <p:cNvPr id="3" name="Rectangle 2">
            <a:extLst>
              <a:ext uri="{FF2B5EF4-FFF2-40B4-BE49-F238E27FC236}">
                <a16:creationId xmlns:a16="http://schemas.microsoft.com/office/drawing/2014/main" id="{C33FF4BA-3F55-4281-9FEE-8C77239BBA12}"/>
              </a:ext>
            </a:extLst>
          </p:cNvPr>
          <p:cNvSpPr>
            <a:spLocks noGrp="1"/>
          </p:cNvSpPr>
          <p:nvPr/>
        </p:nvSpPr>
        <p:spPr>
          <a:xfrm>
            <a:off x="609600" y="400050"/>
            <a:ext cx="6191250" cy="609600"/>
          </a:xfrm>
          <a:prstGeom prst="rect">
            <a:avLst/>
          </a:prstGeom>
          <a:noFill/>
          <a:ln w="0">
            <a:noFill/>
            <a:prstDash val="solid"/>
          </a:ln>
        </p:spPr>
        <p:txBody>
          <a:bodyPr wrap="square" lIns="0" tIns="0" rIns="0" bIns="0" anchor="t">
            <a:normAutofit/>
          </a:bodyPr>
          <a:lstStyle/>
          <a:p>
            <a:pPr algn="l">
              <a:lnSpc>
                <a:spcPct val="100000"/>
              </a:lnSpc>
              <a:buNone/>
              <a:defRPr sz="3450" b="0">
                <a:solidFill>
                  <a:srgbClr val="0A315C"/>
                </a:solidFill>
                <a:latin typeface="Didot"/>
                <a:ea typeface="Didot"/>
                <a:cs typeface="Didot"/>
              </a:defRPr>
            </a:pPr>
            <a:r>
              <a:rPr sz="3450" b="0">
                <a:solidFill>
                  <a:srgbClr val="0A315C"/>
                </a:solidFill>
                <a:latin typeface="Didot"/>
                <a:ea typeface="Didot"/>
                <a:cs typeface="Didot"/>
              </a:rPr>
              <a:t>How peace feels from within</a:t>
            </a:r>
          </a:p>
        </p:txBody>
      </p:sp>
      <p:sp>
        <p:nvSpPr>
          <p:cNvPr id="4" name="Rectangle 3">
            <a:extLst>
              <a:ext uri="{FF2B5EF4-FFF2-40B4-BE49-F238E27FC236}">
                <a16:creationId xmlns:a16="http://schemas.microsoft.com/office/drawing/2014/main" id="{8BE3F02E-B55D-4494-B681-95A195B341B7}"/>
              </a:ext>
            </a:extLst>
          </p:cNvPr>
          <p:cNvSpPr>
            <a:spLocks noGrp="1"/>
          </p:cNvSpPr>
          <p:nvPr/>
        </p:nvSpPr>
        <p:spPr>
          <a:xfrm>
            <a:off x="647700" y="1390650"/>
            <a:ext cx="533400" cy="3429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D2B06C"/>
                </a:solidFill>
                <a:latin typeface="Didot"/>
                <a:ea typeface="Didot"/>
                <a:cs typeface="Didot"/>
              </a:defRPr>
            </a:pPr>
            <a:r>
              <a:rPr sz="2100" b="0">
                <a:solidFill>
                  <a:srgbClr val="D2B06C"/>
                </a:solidFill>
                <a:latin typeface="Didot"/>
                <a:ea typeface="Didot"/>
                <a:cs typeface="Didot"/>
              </a:rPr>
              <a:t>01</a:t>
            </a:r>
          </a:p>
        </p:txBody>
      </p:sp>
      <p:sp>
        <p:nvSpPr>
          <p:cNvPr id="5" name="Rectangle 4">
            <a:extLst>
              <a:ext uri="{FF2B5EF4-FFF2-40B4-BE49-F238E27FC236}">
                <a16:creationId xmlns:a16="http://schemas.microsoft.com/office/drawing/2014/main" id="{04A131FD-8C91-4744-8F6D-2FC1C402B678}"/>
              </a:ext>
            </a:extLst>
          </p:cNvPr>
          <p:cNvSpPr>
            <a:spLocks noGrp="1"/>
          </p:cNvSpPr>
          <p:nvPr/>
        </p:nvSpPr>
        <p:spPr>
          <a:xfrm>
            <a:off x="1314450" y="1371600"/>
            <a:ext cx="4953000" cy="36195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Flexible attentional control</a:t>
            </a:r>
          </a:p>
        </p:txBody>
      </p:sp>
      <p:sp>
        <p:nvSpPr>
          <p:cNvPr id="6" name="Rectangle 5">
            <a:extLst>
              <a:ext uri="{FF2B5EF4-FFF2-40B4-BE49-F238E27FC236}">
                <a16:creationId xmlns:a16="http://schemas.microsoft.com/office/drawing/2014/main" id="{6782EF59-9959-4EF3-8833-22AB9B9E475F}"/>
              </a:ext>
            </a:extLst>
          </p:cNvPr>
          <p:cNvSpPr>
            <a:spLocks noGrp="1"/>
          </p:cNvSpPr>
          <p:nvPr/>
        </p:nvSpPr>
        <p:spPr>
          <a:xfrm>
            <a:off x="1314450" y="1771650"/>
            <a:ext cx="4857750" cy="514350"/>
          </a:xfrm>
          <a:prstGeom prst="rect">
            <a:avLst/>
          </a:prstGeom>
          <a:noFill/>
          <a:ln w="0">
            <a:noFill/>
            <a:prstDash val="solid"/>
          </a:ln>
        </p:spPr>
        <p:txBody>
          <a:bodyPr wrap="square" lIns="0" tIns="0" rIns="0" bIns="0" anchor="t">
            <a:normAutofit/>
          </a:bodyPr>
          <a:lstStyle/>
          <a:p>
            <a:pPr algn="l">
              <a:lnSpc>
                <a:spcPct val="112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Attention moves with ease, without forceful suppression.</a:t>
            </a:r>
          </a:p>
        </p:txBody>
      </p:sp>
      <p:sp>
        <p:nvSpPr>
          <p:cNvPr id="7" name="Rectangle 6">
            <a:extLst>
              <a:ext uri="{FF2B5EF4-FFF2-40B4-BE49-F238E27FC236}">
                <a16:creationId xmlns:a16="http://schemas.microsoft.com/office/drawing/2014/main" id="{06B09605-53DA-4FD6-9E93-EEE624AC2974}"/>
              </a:ext>
            </a:extLst>
          </p:cNvPr>
          <p:cNvSpPr>
            <a:spLocks noGrp="1"/>
          </p:cNvSpPr>
          <p:nvPr/>
        </p:nvSpPr>
        <p:spPr>
          <a:xfrm>
            <a:off x="647700" y="2457450"/>
            <a:ext cx="533400" cy="3429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D2B06C"/>
                </a:solidFill>
                <a:latin typeface="Didot"/>
                <a:ea typeface="Didot"/>
                <a:cs typeface="Didot"/>
              </a:defRPr>
            </a:pPr>
            <a:r>
              <a:rPr sz="2100" b="0">
                <a:solidFill>
                  <a:srgbClr val="D2B06C"/>
                </a:solidFill>
                <a:latin typeface="Didot"/>
                <a:ea typeface="Didot"/>
                <a:cs typeface="Didot"/>
              </a:rPr>
              <a:t>02</a:t>
            </a:r>
          </a:p>
        </p:txBody>
      </p:sp>
      <p:sp>
        <p:nvSpPr>
          <p:cNvPr id="8" name="Rectangle 7">
            <a:extLst>
              <a:ext uri="{FF2B5EF4-FFF2-40B4-BE49-F238E27FC236}">
                <a16:creationId xmlns:a16="http://schemas.microsoft.com/office/drawing/2014/main" id="{B0D3332C-30B9-4A93-BF18-4EA2F7032A36}"/>
              </a:ext>
            </a:extLst>
          </p:cNvPr>
          <p:cNvSpPr>
            <a:spLocks noGrp="1"/>
          </p:cNvSpPr>
          <p:nvPr/>
        </p:nvSpPr>
        <p:spPr>
          <a:xfrm>
            <a:off x="1314450" y="2438400"/>
            <a:ext cx="4953000" cy="36195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Emotional coherence across self-states</a:t>
            </a:r>
          </a:p>
        </p:txBody>
      </p:sp>
      <p:sp>
        <p:nvSpPr>
          <p:cNvPr id="9" name="Rectangle 8">
            <a:extLst>
              <a:ext uri="{FF2B5EF4-FFF2-40B4-BE49-F238E27FC236}">
                <a16:creationId xmlns:a16="http://schemas.microsoft.com/office/drawing/2014/main" id="{19ACAEB1-1A82-4CE6-B0B5-C9947ACC14D2}"/>
              </a:ext>
            </a:extLst>
          </p:cNvPr>
          <p:cNvSpPr>
            <a:spLocks noGrp="1"/>
          </p:cNvSpPr>
          <p:nvPr/>
        </p:nvSpPr>
        <p:spPr>
          <a:xfrm>
            <a:off x="1314450" y="2838450"/>
            <a:ext cx="4857750" cy="514350"/>
          </a:xfrm>
          <a:prstGeom prst="rect">
            <a:avLst/>
          </a:prstGeom>
          <a:noFill/>
          <a:ln w="0">
            <a:noFill/>
            <a:prstDash val="solid"/>
          </a:ln>
        </p:spPr>
        <p:txBody>
          <a:bodyPr wrap="square" lIns="0" tIns="0" rIns="0" bIns="0" anchor="t">
            <a:normAutofit/>
          </a:bodyPr>
          <a:lstStyle/>
          <a:p>
            <a:pPr algn="l">
              <a:lnSpc>
                <a:spcPct val="112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Different feelings and parts remain connected.</a:t>
            </a:r>
          </a:p>
        </p:txBody>
      </p:sp>
      <p:sp>
        <p:nvSpPr>
          <p:cNvPr id="10" name="Rectangle 9">
            <a:extLst>
              <a:ext uri="{FF2B5EF4-FFF2-40B4-BE49-F238E27FC236}">
                <a16:creationId xmlns:a16="http://schemas.microsoft.com/office/drawing/2014/main" id="{007A7D76-5BB6-4CF3-B485-A64E6A4FB9FC}"/>
              </a:ext>
            </a:extLst>
          </p:cNvPr>
          <p:cNvSpPr>
            <a:spLocks noGrp="1"/>
          </p:cNvSpPr>
          <p:nvPr/>
        </p:nvSpPr>
        <p:spPr>
          <a:xfrm>
            <a:off x="647700" y="3524250"/>
            <a:ext cx="533400" cy="3429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D2B06C"/>
                </a:solidFill>
                <a:latin typeface="Didot"/>
                <a:ea typeface="Didot"/>
                <a:cs typeface="Didot"/>
              </a:defRPr>
            </a:pPr>
            <a:r>
              <a:rPr sz="2100" b="0">
                <a:solidFill>
                  <a:srgbClr val="D2B06C"/>
                </a:solidFill>
                <a:latin typeface="Didot"/>
                <a:ea typeface="Didot"/>
                <a:cs typeface="Didot"/>
              </a:rPr>
              <a:t>03</a:t>
            </a:r>
          </a:p>
        </p:txBody>
      </p:sp>
      <p:sp>
        <p:nvSpPr>
          <p:cNvPr id="11" name="Rectangle 10">
            <a:extLst>
              <a:ext uri="{FF2B5EF4-FFF2-40B4-BE49-F238E27FC236}">
                <a16:creationId xmlns:a16="http://schemas.microsoft.com/office/drawing/2014/main" id="{C7D50226-BCB9-4FC2-A797-D409188FF3CE}"/>
              </a:ext>
            </a:extLst>
          </p:cNvPr>
          <p:cNvSpPr>
            <a:spLocks noGrp="1"/>
          </p:cNvSpPr>
          <p:nvPr/>
        </p:nvSpPr>
        <p:spPr>
          <a:xfrm>
            <a:off x="1314450" y="3505200"/>
            <a:ext cx="4953000" cy="36195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Reduced self-referential rigidity</a:t>
            </a:r>
          </a:p>
        </p:txBody>
      </p:sp>
      <p:sp>
        <p:nvSpPr>
          <p:cNvPr id="12" name="Rectangle 11">
            <a:extLst>
              <a:ext uri="{FF2B5EF4-FFF2-40B4-BE49-F238E27FC236}">
                <a16:creationId xmlns:a16="http://schemas.microsoft.com/office/drawing/2014/main" id="{0BF481A8-1F62-4C9A-826A-076630126B1E}"/>
              </a:ext>
            </a:extLst>
          </p:cNvPr>
          <p:cNvSpPr>
            <a:spLocks noGrp="1"/>
          </p:cNvSpPr>
          <p:nvPr/>
        </p:nvSpPr>
        <p:spPr>
          <a:xfrm>
            <a:off x="1314450" y="3905250"/>
            <a:ext cx="4857750" cy="514350"/>
          </a:xfrm>
          <a:prstGeom prst="rect">
            <a:avLst/>
          </a:prstGeom>
          <a:noFill/>
          <a:ln w="0">
            <a:noFill/>
            <a:prstDash val="solid"/>
          </a:ln>
        </p:spPr>
        <p:txBody>
          <a:bodyPr wrap="square" lIns="0" tIns="0" rIns="0" bIns="0" anchor="t">
            <a:normAutofit/>
          </a:bodyPr>
          <a:lstStyle/>
          <a:p>
            <a:pPr algn="l">
              <a:lnSpc>
                <a:spcPct val="112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Thoughts can be observed without becoming identity.</a:t>
            </a:r>
          </a:p>
        </p:txBody>
      </p:sp>
      <p:sp>
        <p:nvSpPr>
          <p:cNvPr id="13" name="Rectangle 12">
            <a:extLst>
              <a:ext uri="{FF2B5EF4-FFF2-40B4-BE49-F238E27FC236}">
                <a16:creationId xmlns:a16="http://schemas.microsoft.com/office/drawing/2014/main" id="{E75EB175-E875-4A87-8E25-1A7F2A013B83}"/>
              </a:ext>
            </a:extLst>
          </p:cNvPr>
          <p:cNvSpPr>
            <a:spLocks noGrp="1"/>
          </p:cNvSpPr>
          <p:nvPr/>
        </p:nvSpPr>
        <p:spPr>
          <a:xfrm>
            <a:off x="647700" y="4591050"/>
            <a:ext cx="533400" cy="342900"/>
          </a:xfrm>
          <a:prstGeom prst="rect">
            <a:avLst/>
          </a:prstGeom>
          <a:noFill/>
          <a:ln w="0">
            <a:noFill/>
            <a:prstDash val="solid"/>
          </a:ln>
        </p:spPr>
        <p:txBody>
          <a:bodyPr wrap="square" lIns="0" tIns="0" rIns="0" bIns="0" anchor="t">
            <a:normAutofit/>
          </a:bodyPr>
          <a:lstStyle/>
          <a:p>
            <a:pPr algn="l">
              <a:lnSpc>
                <a:spcPct val="100000"/>
              </a:lnSpc>
              <a:buNone/>
              <a:defRPr sz="2100" b="0">
                <a:solidFill>
                  <a:srgbClr val="D2B06C"/>
                </a:solidFill>
                <a:latin typeface="Didot"/>
                <a:ea typeface="Didot"/>
                <a:cs typeface="Didot"/>
              </a:defRPr>
            </a:pPr>
            <a:r>
              <a:rPr sz="2100" b="0">
                <a:solidFill>
                  <a:srgbClr val="D2B06C"/>
                </a:solidFill>
                <a:latin typeface="Didot"/>
                <a:ea typeface="Didot"/>
                <a:cs typeface="Didot"/>
              </a:rPr>
              <a:t>04</a:t>
            </a:r>
          </a:p>
        </p:txBody>
      </p:sp>
      <p:sp>
        <p:nvSpPr>
          <p:cNvPr id="14" name="Rectangle 13">
            <a:extLst>
              <a:ext uri="{FF2B5EF4-FFF2-40B4-BE49-F238E27FC236}">
                <a16:creationId xmlns:a16="http://schemas.microsoft.com/office/drawing/2014/main" id="{E13BF24F-7652-4877-B315-48CE6662F12A}"/>
              </a:ext>
            </a:extLst>
          </p:cNvPr>
          <p:cNvSpPr>
            <a:spLocks noGrp="1"/>
          </p:cNvSpPr>
          <p:nvPr/>
        </p:nvSpPr>
        <p:spPr>
          <a:xfrm>
            <a:off x="1314450" y="4572000"/>
            <a:ext cx="4953000" cy="36195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0A315C"/>
                </a:solidFill>
                <a:latin typeface="Avenir Next"/>
                <a:ea typeface="Avenir Next"/>
                <a:cs typeface="Avenir Next"/>
              </a:defRPr>
            </a:pPr>
            <a:r>
              <a:rPr sz="1650" b="1">
                <a:solidFill>
                  <a:srgbClr val="0A315C"/>
                </a:solidFill>
                <a:latin typeface="Avenir Next"/>
                <a:ea typeface="Avenir Next"/>
                <a:cs typeface="Avenir Next"/>
              </a:rPr>
              <a:t>Compassionate self-awareness</a:t>
            </a:r>
          </a:p>
        </p:txBody>
      </p:sp>
      <p:sp>
        <p:nvSpPr>
          <p:cNvPr id="15" name="Rectangle 14">
            <a:extLst>
              <a:ext uri="{FF2B5EF4-FFF2-40B4-BE49-F238E27FC236}">
                <a16:creationId xmlns:a16="http://schemas.microsoft.com/office/drawing/2014/main" id="{29ECC698-0741-4D48-99A0-63ECF6599231}"/>
              </a:ext>
            </a:extLst>
          </p:cNvPr>
          <p:cNvSpPr>
            <a:spLocks noGrp="1"/>
          </p:cNvSpPr>
          <p:nvPr/>
        </p:nvSpPr>
        <p:spPr>
          <a:xfrm>
            <a:off x="1314450" y="4972050"/>
            <a:ext cx="4857750" cy="514350"/>
          </a:xfrm>
          <a:prstGeom prst="rect">
            <a:avLst/>
          </a:prstGeom>
          <a:noFill/>
          <a:ln w="0">
            <a:noFill/>
            <a:prstDash val="solid"/>
          </a:ln>
        </p:spPr>
        <p:txBody>
          <a:bodyPr wrap="square" lIns="0" tIns="0" rIns="0" bIns="0" anchor="t">
            <a:normAutofit/>
          </a:bodyPr>
          <a:lstStyle/>
          <a:p>
            <a:pPr algn="l">
              <a:lnSpc>
                <a:spcPct val="112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Experience is met with clarity and genuine kindness.</a:t>
            </a:r>
          </a:p>
        </p:txBody>
      </p:sp>
      <p:sp>
        <p:nvSpPr>
          <p:cNvPr id="16" name="Rectangle 15">
            <a:extLst>
              <a:ext uri="{FF2B5EF4-FFF2-40B4-BE49-F238E27FC236}">
                <a16:creationId xmlns:a16="http://schemas.microsoft.com/office/drawing/2014/main" id="{3EEFF3DD-04EC-405A-BF0E-F54E6F792F35}"/>
              </a:ext>
            </a:extLst>
          </p:cNvPr>
          <p:cNvSpPr>
            <a:spLocks noGrp="1"/>
          </p:cNvSpPr>
          <p:nvPr/>
        </p:nvSpPr>
        <p:spPr>
          <a:xfrm>
            <a:off x="1314450" y="5924550"/>
            <a:ext cx="4762500" cy="285750"/>
          </a:xfrm>
          <a:prstGeom prst="rect">
            <a:avLst/>
          </a:prstGeom>
          <a:noFill/>
          <a:ln w="0">
            <a:noFill/>
            <a:prstDash val="solid"/>
          </a:ln>
        </p:spPr>
        <p:txBody>
          <a:bodyPr wrap="square" lIns="0" tIns="0" rIns="0" bIns="0" anchor="t">
            <a:normAutofit/>
          </a:bodyPr>
          <a:lstStyle/>
          <a:p>
            <a:pPr algn="l">
              <a:lnSpc>
                <a:spcPct val="100000"/>
              </a:lnSpc>
              <a:buNone/>
              <a:defRPr sz="1275" b="0">
                <a:solidFill>
                  <a:srgbClr val="5D7489"/>
                </a:solidFill>
                <a:latin typeface="Avenir Next"/>
                <a:ea typeface="Avenir Next"/>
                <a:cs typeface="Avenir Next"/>
              </a:defRPr>
            </a:pPr>
            <a:r>
              <a:rPr sz="1275" b="0">
                <a:solidFill>
                  <a:srgbClr val="5D7489"/>
                </a:solidFill>
                <a:latin typeface="Avenir Next"/>
                <a:ea typeface="Avenir Next"/>
                <a:cs typeface="Avenir Next"/>
              </a:rPr>
              <a:t>A dynamic capacity, not a moral rank</a:t>
            </a:r>
          </a:p>
        </p:txBody>
      </p:sp>
      <p:sp>
        <p:nvSpPr>
          <p:cNvPr id="17" name="Rectangle 16">
            <a:extLst>
              <a:ext uri="{FF2B5EF4-FFF2-40B4-BE49-F238E27FC236}">
                <a16:creationId xmlns:a16="http://schemas.microsoft.com/office/drawing/2014/main" id="{8E70BB63-8AC9-4931-AD85-4835119D2756}"/>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18" name="Rounded Rectangle 17">
            <a:extLst>
              <a:ext uri="{FF2B5EF4-FFF2-40B4-BE49-F238E27FC236}">
                <a16:creationId xmlns:a16="http://schemas.microsoft.com/office/drawing/2014/main" id="{0D07BD01-6500-498E-B2FC-1BA6311EA123}"/>
              </a:ext>
            </a:extLst>
          </p:cNvPr>
          <p:cNvSpPr>
            <a:spLocks noGrp="1"/>
          </p:cNvSpPr>
          <p:nvPr/>
        </p:nvSpPr>
        <p:spPr>
          <a:xfrm>
            <a:off x="10991850" y="6457950"/>
            <a:ext cx="723900" cy="285750"/>
          </a:xfrm>
          <a:prstGeom prst="roundRect">
            <a:avLst>
              <a:gd name="adj" fmla="val 26667"/>
            </a:avLst>
          </a:prstGeom>
          <a:solidFill>
            <a:srgbClr val="FAF9F6">
              <a:alpha val="88000"/>
            </a:srgbClr>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C358B42A-0361-42C5-867C-5E5845481BE2}"/>
              </a:ext>
            </a:extLst>
          </p:cNvPr>
          <p:cNvSpPr>
            <a:spLocks noGrp="1"/>
          </p:cNvSpPr>
          <p:nvPr/>
        </p:nvSpPr>
        <p:spPr>
          <a:xfrm>
            <a:off x="11125200" y="6524625"/>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06</a:t>
            </a:r>
          </a:p>
        </p:txBody>
      </p:sp>
    </p:spTree>
    <p:extLst>
      <p:ext uri="{BB962C8B-B14F-4D97-AF65-F5344CB8AC3E}">
        <p14:creationId xmlns:p14="http://schemas.microsoft.com/office/powerpoint/2010/main" val="28566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ED9E8"/>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50D177B-5279-4430-BD3D-71C03BE19BFE}"/>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The Peace Triad</a:t>
            </a:r>
          </a:p>
        </p:txBody>
      </p:sp>
      <p:sp>
        <p:nvSpPr>
          <p:cNvPr id="2" name="Oval 1">
            <a:extLst>
              <a:ext uri="{FF2B5EF4-FFF2-40B4-BE49-F238E27FC236}">
                <a16:creationId xmlns:a16="http://schemas.microsoft.com/office/drawing/2014/main" id="{5AD22CAD-2046-4AF9-935E-3945DCF6C813}"/>
              </a:ext>
            </a:extLst>
          </p:cNvPr>
          <p:cNvSpPr>
            <a:spLocks noGrp="1"/>
          </p:cNvSpPr>
          <p:nvPr/>
        </p:nvSpPr>
        <p:spPr>
          <a:xfrm>
            <a:off x="3143250" y="1181100"/>
            <a:ext cx="5905500" cy="4762500"/>
          </a:xfrm>
          <a:prstGeom prst="ellipse">
            <a:avLst/>
          </a:prstGeom>
          <a:solidFill>
            <a:srgbClr val="FFFFFF">
              <a:alpha val="22000"/>
            </a:srgbClr>
          </a:solidFill>
          <a:ln w="28575">
            <a:solidFill>
              <a:srgbClr val="FAF9F6"/>
            </a:solidFill>
            <a:prstDash val="solid"/>
          </a:ln>
        </p:spPr>
        <p:txBody>
          <a:bodyPr/>
          <a:lstStyle/>
          <a:p>
            <a:endParaRPr lang="en-US"/>
          </a:p>
        </p:txBody>
      </p:sp>
      <p:sp>
        <p:nvSpPr>
          <p:cNvPr id="3" name="Oval 2">
            <a:extLst>
              <a:ext uri="{FF2B5EF4-FFF2-40B4-BE49-F238E27FC236}">
                <a16:creationId xmlns:a16="http://schemas.microsoft.com/office/drawing/2014/main" id="{C6DC76CC-E80D-4464-AA54-FDFB0A067B6E}"/>
              </a:ext>
            </a:extLst>
          </p:cNvPr>
          <p:cNvSpPr>
            <a:spLocks noGrp="1"/>
          </p:cNvSpPr>
          <p:nvPr/>
        </p:nvSpPr>
        <p:spPr>
          <a:xfrm>
            <a:off x="4895850" y="1543050"/>
            <a:ext cx="2381250" cy="1714500"/>
          </a:xfrm>
          <a:prstGeom prst="ellipse">
            <a:avLst/>
          </a:prstGeom>
          <a:solidFill>
            <a:srgbClr val="FAF9F6">
              <a:alpha val="86000"/>
            </a:srgbClr>
          </a:solidFill>
          <a:ln w="19050">
            <a:solidFill>
              <a:srgbClr val="0A315C"/>
            </a:solidFill>
            <a:prstDash val="solid"/>
          </a:ln>
        </p:spPr>
        <p:txBody>
          <a:bodyPr/>
          <a:lstStyle/>
          <a:p>
            <a:endParaRPr lang="en-US"/>
          </a:p>
        </p:txBody>
      </p:sp>
      <p:sp>
        <p:nvSpPr>
          <p:cNvPr id="4" name="Rectangle 3">
            <a:extLst>
              <a:ext uri="{FF2B5EF4-FFF2-40B4-BE49-F238E27FC236}">
                <a16:creationId xmlns:a16="http://schemas.microsoft.com/office/drawing/2014/main" id="{576513D4-3F22-4281-AD8E-948FB9E2A070}"/>
              </a:ext>
            </a:extLst>
          </p:cNvPr>
          <p:cNvSpPr>
            <a:spLocks noGrp="1"/>
          </p:cNvSpPr>
          <p:nvPr/>
        </p:nvSpPr>
        <p:spPr>
          <a:xfrm>
            <a:off x="5086350" y="1971675"/>
            <a:ext cx="2000250" cy="323850"/>
          </a:xfrm>
          <a:prstGeom prst="rect">
            <a:avLst/>
          </a:prstGeom>
          <a:noFill/>
          <a:ln w="0">
            <a:noFill/>
            <a:prstDash val="solid"/>
          </a:ln>
        </p:spPr>
        <p:txBody>
          <a:bodyPr wrap="square" lIns="0" tIns="0" rIns="0" bIns="0" anchor="t">
            <a:normAutofit/>
          </a:bodyPr>
          <a:lstStyle/>
          <a:p>
            <a:pPr algn="ctr">
              <a:lnSpc>
                <a:spcPct val="100000"/>
              </a:lnSpc>
              <a:buNone/>
              <a:defRPr sz="1575" b="1">
                <a:solidFill>
                  <a:srgbClr val="0A315C"/>
                </a:solidFill>
                <a:latin typeface="Avenir Next"/>
                <a:ea typeface="Avenir Next"/>
                <a:cs typeface="Avenir Next"/>
              </a:defRPr>
            </a:pPr>
            <a:r>
              <a:rPr sz="1575" b="1">
                <a:solidFill>
                  <a:srgbClr val="0A315C"/>
                </a:solidFill>
                <a:latin typeface="Avenir Next"/>
                <a:ea typeface="Avenir Next"/>
                <a:cs typeface="Avenir Next"/>
              </a:rPr>
              <a:t>FREEDOM</a:t>
            </a:r>
          </a:p>
        </p:txBody>
      </p:sp>
      <p:sp>
        <p:nvSpPr>
          <p:cNvPr id="5" name="Rectangle 4">
            <a:extLst>
              <a:ext uri="{FF2B5EF4-FFF2-40B4-BE49-F238E27FC236}">
                <a16:creationId xmlns:a16="http://schemas.microsoft.com/office/drawing/2014/main" id="{E9D74BEB-DF60-48E1-A362-ADB1720595F8}"/>
              </a:ext>
            </a:extLst>
          </p:cNvPr>
          <p:cNvSpPr>
            <a:spLocks noGrp="1"/>
          </p:cNvSpPr>
          <p:nvPr/>
        </p:nvSpPr>
        <p:spPr>
          <a:xfrm>
            <a:off x="5133975" y="2400300"/>
            <a:ext cx="1905000" cy="4953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reduced self-referential rigidity</a:t>
            </a:r>
          </a:p>
        </p:txBody>
      </p:sp>
      <p:sp>
        <p:nvSpPr>
          <p:cNvPr id="6" name="Oval 5">
            <a:extLst>
              <a:ext uri="{FF2B5EF4-FFF2-40B4-BE49-F238E27FC236}">
                <a16:creationId xmlns:a16="http://schemas.microsoft.com/office/drawing/2014/main" id="{34B84DBE-015A-4744-90EE-F9A3EFC01A74}"/>
              </a:ext>
            </a:extLst>
          </p:cNvPr>
          <p:cNvSpPr>
            <a:spLocks noGrp="1"/>
          </p:cNvSpPr>
          <p:nvPr/>
        </p:nvSpPr>
        <p:spPr>
          <a:xfrm>
            <a:off x="3638550" y="3429000"/>
            <a:ext cx="2381250" cy="1714500"/>
          </a:xfrm>
          <a:prstGeom prst="ellipse">
            <a:avLst/>
          </a:prstGeom>
          <a:solidFill>
            <a:srgbClr val="E7F0F4">
              <a:alpha val="82000"/>
            </a:srgbClr>
          </a:solidFill>
          <a:ln w="19050">
            <a:solidFill>
              <a:srgbClr val="0A315C"/>
            </a:solidFill>
            <a:prstDash val="solid"/>
          </a:ln>
        </p:spPr>
        <p:txBody>
          <a:bodyPr/>
          <a:lstStyle/>
          <a:p>
            <a:endParaRPr lang="en-US"/>
          </a:p>
        </p:txBody>
      </p:sp>
      <p:sp>
        <p:nvSpPr>
          <p:cNvPr id="7" name="Rectangle 6">
            <a:extLst>
              <a:ext uri="{FF2B5EF4-FFF2-40B4-BE49-F238E27FC236}">
                <a16:creationId xmlns:a16="http://schemas.microsoft.com/office/drawing/2014/main" id="{5F070AB4-FBB9-4C1A-8253-2034A664F0BE}"/>
              </a:ext>
            </a:extLst>
          </p:cNvPr>
          <p:cNvSpPr>
            <a:spLocks noGrp="1"/>
          </p:cNvSpPr>
          <p:nvPr/>
        </p:nvSpPr>
        <p:spPr>
          <a:xfrm>
            <a:off x="3829050" y="3857625"/>
            <a:ext cx="2000250" cy="323850"/>
          </a:xfrm>
          <a:prstGeom prst="rect">
            <a:avLst/>
          </a:prstGeom>
          <a:noFill/>
          <a:ln w="0">
            <a:noFill/>
            <a:prstDash val="solid"/>
          </a:ln>
        </p:spPr>
        <p:txBody>
          <a:bodyPr wrap="square" lIns="0" tIns="0" rIns="0" bIns="0" anchor="t">
            <a:normAutofit/>
          </a:bodyPr>
          <a:lstStyle/>
          <a:p>
            <a:pPr algn="ctr">
              <a:lnSpc>
                <a:spcPct val="100000"/>
              </a:lnSpc>
              <a:buNone/>
              <a:defRPr sz="1575" b="1">
                <a:solidFill>
                  <a:srgbClr val="0A315C"/>
                </a:solidFill>
                <a:latin typeface="Avenir Next"/>
                <a:ea typeface="Avenir Next"/>
                <a:cs typeface="Avenir Next"/>
              </a:defRPr>
            </a:pPr>
            <a:r>
              <a:rPr sz="1575" b="1">
                <a:solidFill>
                  <a:srgbClr val="0A315C"/>
                </a:solidFill>
                <a:latin typeface="Avenir Next"/>
                <a:ea typeface="Avenir Next"/>
                <a:cs typeface="Avenir Next"/>
              </a:rPr>
              <a:t>HAPPINESS</a:t>
            </a:r>
          </a:p>
        </p:txBody>
      </p:sp>
      <p:sp>
        <p:nvSpPr>
          <p:cNvPr id="8" name="Rectangle 7">
            <a:extLst>
              <a:ext uri="{FF2B5EF4-FFF2-40B4-BE49-F238E27FC236}">
                <a16:creationId xmlns:a16="http://schemas.microsoft.com/office/drawing/2014/main" id="{C5A4EBB3-58FC-41D9-8710-BC469661815C}"/>
              </a:ext>
            </a:extLst>
          </p:cNvPr>
          <p:cNvSpPr>
            <a:spLocks noGrp="1"/>
          </p:cNvSpPr>
          <p:nvPr/>
        </p:nvSpPr>
        <p:spPr>
          <a:xfrm>
            <a:off x="3876675" y="4286250"/>
            <a:ext cx="1905000" cy="4953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emotional coherence</a:t>
            </a:r>
          </a:p>
        </p:txBody>
      </p:sp>
      <p:sp>
        <p:nvSpPr>
          <p:cNvPr id="9" name="Oval 8">
            <a:extLst>
              <a:ext uri="{FF2B5EF4-FFF2-40B4-BE49-F238E27FC236}">
                <a16:creationId xmlns:a16="http://schemas.microsoft.com/office/drawing/2014/main" id="{6B26E648-30AF-4D9B-AF82-B921E71AA08B}"/>
              </a:ext>
            </a:extLst>
          </p:cNvPr>
          <p:cNvSpPr>
            <a:spLocks noGrp="1"/>
          </p:cNvSpPr>
          <p:nvPr/>
        </p:nvSpPr>
        <p:spPr>
          <a:xfrm>
            <a:off x="6172200" y="3429000"/>
            <a:ext cx="2381250" cy="1714500"/>
          </a:xfrm>
          <a:prstGeom prst="ellipse">
            <a:avLst/>
          </a:prstGeom>
          <a:solidFill>
            <a:srgbClr val="E7F0F4">
              <a:alpha val="82000"/>
            </a:srgbClr>
          </a:solidFill>
          <a:ln w="19050">
            <a:solidFill>
              <a:srgbClr val="0A315C"/>
            </a:solidFill>
            <a:prstDash val="solid"/>
          </a:ln>
        </p:spPr>
        <p:txBody>
          <a:bodyPr/>
          <a:lstStyle/>
          <a:p>
            <a:endParaRPr lang="en-US"/>
          </a:p>
        </p:txBody>
      </p:sp>
      <p:sp>
        <p:nvSpPr>
          <p:cNvPr id="10" name="Rectangle 9">
            <a:extLst>
              <a:ext uri="{FF2B5EF4-FFF2-40B4-BE49-F238E27FC236}">
                <a16:creationId xmlns:a16="http://schemas.microsoft.com/office/drawing/2014/main" id="{1B6BAE4B-AA1F-4C27-A3B7-3DD3446E0CD7}"/>
              </a:ext>
            </a:extLst>
          </p:cNvPr>
          <p:cNvSpPr>
            <a:spLocks noGrp="1"/>
          </p:cNvSpPr>
          <p:nvPr/>
        </p:nvSpPr>
        <p:spPr>
          <a:xfrm>
            <a:off x="6362700" y="3857625"/>
            <a:ext cx="2000250" cy="323850"/>
          </a:xfrm>
          <a:prstGeom prst="rect">
            <a:avLst/>
          </a:prstGeom>
          <a:noFill/>
          <a:ln w="0">
            <a:noFill/>
            <a:prstDash val="solid"/>
          </a:ln>
        </p:spPr>
        <p:txBody>
          <a:bodyPr wrap="square" lIns="0" tIns="0" rIns="0" bIns="0" anchor="t">
            <a:normAutofit/>
          </a:bodyPr>
          <a:lstStyle/>
          <a:p>
            <a:pPr algn="ctr">
              <a:lnSpc>
                <a:spcPct val="100000"/>
              </a:lnSpc>
              <a:buNone/>
              <a:defRPr sz="1575" b="1">
                <a:solidFill>
                  <a:srgbClr val="0A315C"/>
                </a:solidFill>
                <a:latin typeface="Avenir Next"/>
                <a:ea typeface="Avenir Next"/>
                <a:cs typeface="Avenir Next"/>
              </a:defRPr>
            </a:pPr>
            <a:r>
              <a:rPr sz="1575" b="1">
                <a:solidFill>
                  <a:srgbClr val="0A315C"/>
                </a:solidFill>
                <a:latin typeface="Avenir Next"/>
                <a:ea typeface="Avenir Next"/>
                <a:cs typeface="Avenir Next"/>
              </a:rPr>
              <a:t>CONSCIOUSNESS</a:t>
            </a:r>
          </a:p>
        </p:txBody>
      </p:sp>
      <p:sp>
        <p:nvSpPr>
          <p:cNvPr id="11" name="Rectangle 10">
            <a:extLst>
              <a:ext uri="{FF2B5EF4-FFF2-40B4-BE49-F238E27FC236}">
                <a16:creationId xmlns:a16="http://schemas.microsoft.com/office/drawing/2014/main" id="{DE405E09-F938-4462-9BDF-D37C4053B300}"/>
              </a:ext>
            </a:extLst>
          </p:cNvPr>
          <p:cNvSpPr>
            <a:spLocks noGrp="1"/>
          </p:cNvSpPr>
          <p:nvPr/>
        </p:nvSpPr>
        <p:spPr>
          <a:xfrm>
            <a:off x="6410325" y="4286250"/>
            <a:ext cx="1905000" cy="4953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flexible attentional control</a:t>
            </a:r>
          </a:p>
        </p:txBody>
      </p:sp>
      <p:sp>
        <p:nvSpPr>
          <p:cNvPr id="12" name="Rectangle 11">
            <a:extLst>
              <a:ext uri="{FF2B5EF4-FFF2-40B4-BE49-F238E27FC236}">
                <a16:creationId xmlns:a16="http://schemas.microsoft.com/office/drawing/2014/main" id="{56DC44EB-B2AE-4715-96B3-3865D7A165D1}"/>
              </a:ext>
            </a:extLst>
          </p:cNvPr>
          <p:cNvSpPr>
            <a:spLocks noGrp="1"/>
          </p:cNvSpPr>
          <p:nvPr/>
        </p:nvSpPr>
        <p:spPr>
          <a:xfrm>
            <a:off x="4762500" y="5410200"/>
            <a:ext cx="2667000" cy="419100"/>
          </a:xfrm>
          <a:prstGeom prst="rect">
            <a:avLst/>
          </a:prstGeom>
          <a:noFill/>
          <a:ln w="0">
            <a:noFill/>
            <a:prstDash val="solid"/>
          </a:ln>
        </p:spPr>
        <p:txBody>
          <a:bodyPr wrap="square" lIns="0" tIns="0" rIns="0" bIns="0" anchor="ctr">
            <a:normAutofit/>
          </a:bodyPr>
          <a:lstStyle/>
          <a:p>
            <a:pPr algn="ct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COMPASSIONATE SELF-AWARENESS HOLDS THE THREE</a:t>
            </a:r>
          </a:p>
        </p:txBody>
      </p:sp>
      <p:sp>
        <p:nvSpPr>
          <p:cNvPr id="13" name="Rectangle 12">
            <a:extLst>
              <a:ext uri="{FF2B5EF4-FFF2-40B4-BE49-F238E27FC236}">
                <a16:creationId xmlns:a16="http://schemas.microsoft.com/office/drawing/2014/main" id="{95B9C1D3-B38E-4864-A8DA-251BF8A400AD}"/>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14" name="Rectangle 13">
            <a:extLst>
              <a:ext uri="{FF2B5EF4-FFF2-40B4-BE49-F238E27FC236}">
                <a16:creationId xmlns:a16="http://schemas.microsoft.com/office/drawing/2014/main" id="{6BB8505B-2349-48B6-81ED-EF04C2417594}"/>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07</a:t>
            </a:r>
          </a:p>
        </p:txBody>
      </p:sp>
    </p:spTree>
    <p:extLst>
      <p:ext uri="{BB962C8B-B14F-4D97-AF65-F5344CB8AC3E}">
        <p14:creationId xmlns:p14="http://schemas.microsoft.com/office/powerpoint/2010/main" val="2090542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CA0AA5D-0ADC-4DB7-9C3C-A17731E201D0}"/>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Identity can be a window or a wall</a:t>
            </a:r>
          </a:p>
        </p:txBody>
      </p:sp>
      <p:sp>
        <p:nvSpPr>
          <p:cNvPr id="2" name="Rounded Rectangle 1">
            <a:extLst>
              <a:ext uri="{FF2B5EF4-FFF2-40B4-BE49-F238E27FC236}">
                <a16:creationId xmlns:a16="http://schemas.microsoft.com/office/drawing/2014/main" id="{449496EC-C8C9-400E-B8DD-1EC73C3761DB}"/>
              </a:ext>
            </a:extLst>
          </p:cNvPr>
          <p:cNvSpPr>
            <a:spLocks noGrp="1"/>
          </p:cNvSpPr>
          <p:nvPr/>
        </p:nvSpPr>
        <p:spPr>
          <a:xfrm>
            <a:off x="2828925" y="5581650"/>
            <a:ext cx="2438400" cy="400050"/>
          </a:xfrm>
          <a:prstGeom prst="roundRect">
            <a:avLst>
              <a:gd name="adj" fmla="val 23810"/>
            </a:avLst>
          </a:prstGeom>
          <a:solidFill>
            <a:srgbClr val="BED9E8">
              <a:alpha val="45000"/>
            </a:srgbClr>
          </a:solidFill>
          <a:ln w="9525">
            <a:solidFill>
              <a:srgbClr val="93B5CD"/>
            </a:solidFill>
            <a:prstDash val="solid"/>
          </a:ln>
        </p:spPr>
        <p:txBody>
          <a:bodyPr/>
          <a:lstStyle/>
          <a:p>
            <a:endParaRPr lang="en-US"/>
          </a:p>
        </p:txBody>
      </p:sp>
      <p:sp>
        <p:nvSpPr>
          <p:cNvPr id="3" name="Rectangle 2">
            <a:extLst>
              <a:ext uri="{FF2B5EF4-FFF2-40B4-BE49-F238E27FC236}">
                <a16:creationId xmlns:a16="http://schemas.microsoft.com/office/drawing/2014/main" id="{5D626642-AAFC-46A4-9E32-4049380079A4}"/>
              </a:ext>
            </a:extLst>
          </p:cNvPr>
          <p:cNvSpPr>
            <a:spLocks noGrp="1"/>
          </p:cNvSpPr>
          <p:nvPr/>
        </p:nvSpPr>
        <p:spPr>
          <a:xfrm>
            <a:off x="2924175" y="5619750"/>
            <a:ext cx="224790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SELF</a:t>
            </a:r>
          </a:p>
        </p:txBody>
      </p:sp>
      <p:sp>
        <p:nvSpPr>
          <p:cNvPr id="4" name="Rounded Rectangle 3">
            <a:extLst>
              <a:ext uri="{FF2B5EF4-FFF2-40B4-BE49-F238E27FC236}">
                <a16:creationId xmlns:a16="http://schemas.microsoft.com/office/drawing/2014/main" id="{D215238E-69CA-4E7C-AEF4-62046FC84C80}"/>
              </a:ext>
            </a:extLst>
          </p:cNvPr>
          <p:cNvSpPr>
            <a:spLocks noGrp="1"/>
          </p:cNvSpPr>
          <p:nvPr/>
        </p:nvSpPr>
        <p:spPr>
          <a:xfrm>
            <a:off x="2533650" y="5057775"/>
            <a:ext cx="3028950" cy="400050"/>
          </a:xfrm>
          <a:prstGeom prst="roundRect">
            <a:avLst>
              <a:gd name="adj" fmla="val 23810"/>
            </a:avLst>
          </a:prstGeom>
          <a:solidFill>
            <a:srgbClr val="BED9E8">
              <a:alpha val="51000"/>
            </a:srgbClr>
          </a:solidFill>
          <a:ln w="9525">
            <a:solidFill>
              <a:srgbClr val="93B5CD"/>
            </a:solidFill>
            <a:prstDash val="solid"/>
          </a:ln>
        </p:spPr>
        <p:txBody>
          <a:bodyPr/>
          <a:lstStyle/>
          <a:p>
            <a:endParaRPr lang="en-US"/>
          </a:p>
        </p:txBody>
      </p:sp>
      <p:sp>
        <p:nvSpPr>
          <p:cNvPr id="5" name="Rectangle 4">
            <a:extLst>
              <a:ext uri="{FF2B5EF4-FFF2-40B4-BE49-F238E27FC236}">
                <a16:creationId xmlns:a16="http://schemas.microsoft.com/office/drawing/2014/main" id="{A19304F6-0D9B-473B-855B-6556E12AFDF3}"/>
              </a:ext>
            </a:extLst>
          </p:cNvPr>
          <p:cNvSpPr>
            <a:spLocks noGrp="1"/>
          </p:cNvSpPr>
          <p:nvPr/>
        </p:nvSpPr>
        <p:spPr>
          <a:xfrm>
            <a:off x="2628900" y="5095875"/>
            <a:ext cx="283845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HOUSEHOLD</a:t>
            </a:r>
          </a:p>
        </p:txBody>
      </p:sp>
      <p:sp>
        <p:nvSpPr>
          <p:cNvPr id="6" name="Rounded Rectangle 5">
            <a:extLst>
              <a:ext uri="{FF2B5EF4-FFF2-40B4-BE49-F238E27FC236}">
                <a16:creationId xmlns:a16="http://schemas.microsoft.com/office/drawing/2014/main" id="{C5CBA002-F94B-4A15-BB29-7FDD8AC2D701}"/>
              </a:ext>
            </a:extLst>
          </p:cNvPr>
          <p:cNvSpPr>
            <a:spLocks noGrp="1"/>
          </p:cNvSpPr>
          <p:nvPr/>
        </p:nvSpPr>
        <p:spPr>
          <a:xfrm>
            <a:off x="2238375" y="4533900"/>
            <a:ext cx="3619500" cy="400050"/>
          </a:xfrm>
          <a:prstGeom prst="roundRect">
            <a:avLst>
              <a:gd name="adj" fmla="val 23810"/>
            </a:avLst>
          </a:prstGeom>
          <a:solidFill>
            <a:srgbClr val="BED9E8">
              <a:alpha val="57000"/>
            </a:srgbClr>
          </a:solidFill>
          <a:ln w="9525">
            <a:solidFill>
              <a:srgbClr val="93B5CD"/>
            </a:solidFill>
            <a:prstDash val="solid"/>
          </a:ln>
        </p:spPr>
        <p:txBody>
          <a:bodyPr/>
          <a:lstStyle/>
          <a:p>
            <a:endParaRPr lang="en-US"/>
          </a:p>
        </p:txBody>
      </p:sp>
      <p:sp>
        <p:nvSpPr>
          <p:cNvPr id="7" name="Rectangle 6">
            <a:extLst>
              <a:ext uri="{FF2B5EF4-FFF2-40B4-BE49-F238E27FC236}">
                <a16:creationId xmlns:a16="http://schemas.microsoft.com/office/drawing/2014/main" id="{BA2F0522-2633-4652-8694-6A663E25D954}"/>
              </a:ext>
            </a:extLst>
          </p:cNvPr>
          <p:cNvSpPr>
            <a:spLocks noGrp="1"/>
          </p:cNvSpPr>
          <p:nvPr/>
        </p:nvSpPr>
        <p:spPr>
          <a:xfrm>
            <a:off x="2333625" y="4572000"/>
            <a:ext cx="342900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CITY</a:t>
            </a:r>
          </a:p>
        </p:txBody>
      </p:sp>
      <p:sp>
        <p:nvSpPr>
          <p:cNvPr id="8" name="Rounded Rectangle 7">
            <a:extLst>
              <a:ext uri="{FF2B5EF4-FFF2-40B4-BE49-F238E27FC236}">
                <a16:creationId xmlns:a16="http://schemas.microsoft.com/office/drawing/2014/main" id="{09F9A8CD-97F3-446D-A705-49D3EB381590}"/>
              </a:ext>
            </a:extLst>
          </p:cNvPr>
          <p:cNvSpPr>
            <a:spLocks noGrp="1"/>
          </p:cNvSpPr>
          <p:nvPr/>
        </p:nvSpPr>
        <p:spPr>
          <a:xfrm>
            <a:off x="1943100" y="4010025"/>
            <a:ext cx="4210050" cy="400050"/>
          </a:xfrm>
          <a:prstGeom prst="roundRect">
            <a:avLst>
              <a:gd name="adj" fmla="val 23810"/>
            </a:avLst>
          </a:prstGeom>
          <a:solidFill>
            <a:srgbClr val="BED9E8">
              <a:alpha val="63000"/>
            </a:srgbClr>
          </a:solidFill>
          <a:ln w="9525">
            <a:solidFill>
              <a:srgbClr val="93B5CD"/>
            </a:solidFill>
            <a:prstDash val="solid"/>
          </a:ln>
        </p:spPr>
        <p:txBody>
          <a:bodyPr/>
          <a:lstStyle/>
          <a:p>
            <a:endParaRPr lang="en-US"/>
          </a:p>
        </p:txBody>
      </p:sp>
      <p:sp>
        <p:nvSpPr>
          <p:cNvPr id="9" name="Rectangle 8">
            <a:extLst>
              <a:ext uri="{FF2B5EF4-FFF2-40B4-BE49-F238E27FC236}">
                <a16:creationId xmlns:a16="http://schemas.microsoft.com/office/drawing/2014/main" id="{CAC760D0-522D-4DCC-981D-0AB5CC3A2057}"/>
              </a:ext>
            </a:extLst>
          </p:cNvPr>
          <p:cNvSpPr>
            <a:spLocks noGrp="1"/>
          </p:cNvSpPr>
          <p:nvPr/>
        </p:nvSpPr>
        <p:spPr>
          <a:xfrm>
            <a:off x="2038350" y="4048125"/>
            <a:ext cx="401955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REGION</a:t>
            </a:r>
          </a:p>
        </p:txBody>
      </p:sp>
      <p:sp>
        <p:nvSpPr>
          <p:cNvPr id="10" name="Rounded Rectangle 9">
            <a:extLst>
              <a:ext uri="{FF2B5EF4-FFF2-40B4-BE49-F238E27FC236}">
                <a16:creationId xmlns:a16="http://schemas.microsoft.com/office/drawing/2014/main" id="{3CE98C09-7F85-4605-BBBC-2272B5B86054}"/>
              </a:ext>
            </a:extLst>
          </p:cNvPr>
          <p:cNvSpPr>
            <a:spLocks noGrp="1"/>
          </p:cNvSpPr>
          <p:nvPr/>
        </p:nvSpPr>
        <p:spPr>
          <a:xfrm>
            <a:off x="1647825" y="3486150"/>
            <a:ext cx="4800600" cy="400050"/>
          </a:xfrm>
          <a:prstGeom prst="roundRect">
            <a:avLst>
              <a:gd name="adj" fmla="val 23810"/>
            </a:avLst>
          </a:prstGeom>
          <a:solidFill>
            <a:srgbClr val="BED9E8">
              <a:alpha val="69000"/>
            </a:srgbClr>
          </a:solidFill>
          <a:ln w="9525">
            <a:solidFill>
              <a:srgbClr val="93B5CD"/>
            </a:solidFill>
            <a:prstDash val="solid"/>
          </a:ln>
        </p:spPr>
        <p:txBody>
          <a:bodyPr/>
          <a:lstStyle/>
          <a:p>
            <a:endParaRPr lang="en-US"/>
          </a:p>
        </p:txBody>
      </p:sp>
      <p:sp>
        <p:nvSpPr>
          <p:cNvPr id="11" name="Rectangle 10">
            <a:extLst>
              <a:ext uri="{FF2B5EF4-FFF2-40B4-BE49-F238E27FC236}">
                <a16:creationId xmlns:a16="http://schemas.microsoft.com/office/drawing/2014/main" id="{4472DB33-9FEE-41FB-81E0-29A8BCDF703B}"/>
              </a:ext>
            </a:extLst>
          </p:cNvPr>
          <p:cNvSpPr>
            <a:spLocks noGrp="1"/>
          </p:cNvSpPr>
          <p:nvPr/>
        </p:nvSpPr>
        <p:spPr>
          <a:xfrm>
            <a:off x="1743075" y="3524250"/>
            <a:ext cx="461010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NATION</a:t>
            </a:r>
          </a:p>
        </p:txBody>
      </p:sp>
      <p:sp>
        <p:nvSpPr>
          <p:cNvPr id="12" name="Rounded Rectangle 11">
            <a:extLst>
              <a:ext uri="{FF2B5EF4-FFF2-40B4-BE49-F238E27FC236}">
                <a16:creationId xmlns:a16="http://schemas.microsoft.com/office/drawing/2014/main" id="{49380FED-F85A-4D6D-97D7-2C1A7D42B093}"/>
              </a:ext>
            </a:extLst>
          </p:cNvPr>
          <p:cNvSpPr>
            <a:spLocks noGrp="1"/>
          </p:cNvSpPr>
          <p:nvPr/>
        </p:nvSpPr>
        <p:spPr>
          <a:xfrm>
            <a:off x="1352550" y="2962275"/>
            <a:ext cx="5391150" cy="400050"/>
          </a:xfrm>
          <a:prstGeom prst="roundRect">
            <a:avLst>
              <a:gd name="adj" fmla="val 23810"/>
            </a:avLst>
          </a:prstGeom>
          <a:solidFill>
            <a:srgbClr val="BED9E8">
              <a:alpha val="75000"/>
            </a:srgbClr>
          </a:solidFill>
          <a:ln w="9525">
            <a:solidFill>
              <a:srgbClr val="93B5CD"/>
            </a:solidFill>
            <a:prstDash val="solid"/>
          </a:ln>
        </p:spPr>
        <p:txBody>
          <a:bodyPr/>
          <a:lstStyle/>
          <a:p>
            <a:endParaRPr lang="en-US"/>
          </a:p>
        </p:txBody>
      </p:sp>
      <p:sp>
        <p:nvSpPr>
          <p:cNvPr id="13" name="Rectangle 12">
            <a:extLst>
              <a:ext uri="{FF2B5EF4-FFF2-40B4-BE49-F238E27FC236}">
                <a16:creationId xmlns:a16="http://schemas.microsoft.com/office/drawing/2014/main" id="{7CBAC7D7-B1AC-4A41-85CE-E6AF1616E659}"/>
              </a:ext>
            </a:extLst>
          </p:cNvPr>
          <p:cNvSpPr>
            <a:spLocks noGrp="1"/>
          </p:cNvSpPr>
          <p:nvPr/>
        </p:nvSpPr>
        <p:spPr>
          <a:xfrm>
            <a:off x="1447800" y="3000375"/>
            <a:ext cx="520065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UNION OF NATIONS</a:t>
            </a:r>
          </a:p>
        </p:txBody>
      </p:sp>
      <p:sp>
        <p:nvSpPr>
          <p:cNvPr id="14" name="Rounded Rectangle 13">
            <a:extLst>
              <a:ext uri="{FF2B5EF4-FFF2-40B4-BE49-F238E27FC236}">
                <a16:creationId xmlns:a16="http://schemas.microsoft.com/office/drawing/2014/main" id="{B0083E70-6DDF-41F7-B550-3355E1308A4E}"/>
              </a:ext>
            </a:extLst>
          </p:cNvPr>
          <p:cNvSpPr>
            <a:spLocks noGrp="1"/>
          </p:cNvSpPr>
          <p:nvPr/>
        </p:nvSpPr>
        <p:spPr>
          <a:xfrm>
            <a:off x="1057275" y="2438400"/>
            <a:ext cx="5981700" cy="400050"/>
          </a:xfrm>
          <a:prstGeom prst="roundRect">
            <a:avLst>
              <a:gd name="adj" fmla="val 23810"/>
            </a:avLst>
          </a:prstGeom>
          <a:solidFill>
            <a:srgbClr val="BED9E8">
              <a:alpha val="81000"/>
            </a:srgbClr>
          </a:solidFill>
          <a:ln w="9525">
            <a:solidFill>
              <a:srgbClr val="93B5CD"/>
            </a:solidFill>
            <a:prstDash val="solid"/>
          </a:ln>
        </p:spPr>
        <p:txBody>
          <a:bodyPr/>
          <a:lstStyle/>
          <a:p>
            <a:endParaRPr lang="en-US"/>
          </a:p>
        </p:txBody>
      </p:sp>
      <p:sp>
        <p:nvSpPr>
          <p:cNvPr id="15" name="Rectangle 14">
            <a:extLst>
              <a:ext uri="{FF2B5EF4-FFF2-40B4-BE49-F238E27FC236}">
                <a16:creationId xmlns:a16="http://schemas.microsoft.com/office/drawing/2014/main" id="{34094993-F63F-485A-8AD6-784B11B9F7EB}"/>
              </a:ext>
            </a:extLst>
          </p:cNvPr>
          <p:cNvSpPr>
            <a:spLocks noGrp="1"/>
          </p:cNvSpPr>
          <p:nvPr/>
        </p:nvSpPr>
        <p:spPr>
          <a:xfrm>
            <a:off x="1152525" y="2476500"/>
            <a:ext cx="579120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PLANETARY</a:t>
            </a:r>
          </a:p>
        </p:txBody>
      </p:sp>
      <p:sp>
        <p:nvSpPr>
          <p:cNvPr id="16" name="Rounded Rectangle 15">
            <a:extLst>
              <a:ext uri="{FF2B5EF4-FFF2-40B4-BE49-F238E27FC236}">
                <a16:creationId xmlns:a16="http://schemas.microsoft.com/office/drawing/2014/main" id="{BF710301-E54B-4460-80A7-BDE59B738DD7}"/>
              </a:ext>
            </a:extLst>
          </p:cNvPr>
          <p:cNvSpPr>
            <a:spLocks noGrp="1"/>
          </p:cNvSpPr>
          <p:nvPr/>
        </p:nvSpPr>
        <p:spPr>
          <a:xfrm>
            <a:off x="762000" y="1914525"/>
            <a:ext cx="6572250" cy="400050"/>
          </a:xfrm>
          <a:prstGeom prst="roundRect">
            <a:avLst>
              <a:gd name="adj" fmla="val 23810"/>
            </a:avLst>
          </a:prstGeom>
          <a:solidFill>
            <a:srgbClr val="0A315C"/>
          </a:solidFill>
          <a:ln w="9525">
            <a:solidFill>
              <a:srgbClr val="0A315C"/>
            </a:solidFill>
            <a:prstDash val="solid"/>
          </a:ln>
        </p:spPr>
        <p:txBody>
          <a:bodyPr/>
          <a:lstStyle/>
          <a:p>
            <a:endParaRPr lang="en-US"/>
          </a:p>
        </p:txBody>
      </p:sp>
      <p:sp>
        <p:nvSpPr>
          <p:cNvPr id="17" name="Rectangle 16">
            <a:extLst>
              <a:ext uri="{FF2B5EF4-FFF2-40B4-BE49-F238E27FC236}">
                <a16:creationId xmlns:a16="http://schemas.microsoft.com/office/drawing/2014/main" id="{78B3C05D-0281-41FF-84EE-41092567AE91}"/>
              </a:ext>
            </a:extLst>
          </p:cNvPr>
          <p:cNvSpPr>
            <a:spLocks noGrp="1"/>
          </p:cNvSpPr>
          <p:nvPr/>
        </p:nvSpPr>
        <p:spPr>
          <a:xfrm>
            <a:off x="857250" y="1952625"/>
            <a:ext cx="6381750" cy="3238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FAF9F6"/>
                </a:solidFill>
                <a:latin typeface="Avenir Next"/>
                <a:ea typeface="Avenir Next"/>
                <a:cs typeface="Avenir Next"/>
              </a:defRPr>
            </a:pPr>
            <a:r>
              <a:rPr sz="1200" b="1">
                <a:solidFill>
                  <a:srgbClr val="FAF9F6"/>
                </a:solidFill>
                <a:latin typeface="Avenir Next"/>
                <a:ea typeface="Avenir Next"/>
                <a:cs typeface="Avenir Next"/>
              </a:rPr>
              <a:t>COSMIC</a:t>
            </a:r>
          </a:p>
        </p:txBody>
      </p:sp>
      <p:sp>
        <p:nvSpPr>
          <p:cNvPr id="18" name="Rectangle 17">
            <a:extLst>
              <a:ext uri="{FF2B5EF4-FFF2-40B4-BE49-F238E27FC236}">
                <a16:creationId xmlns:a16="http://schemas.microsoft.com/office/drawing/2014/main" id="{CEFDBEB4-39C5-4ECF-B96A-5CE0A88CF14D}"/>
              </a:ext>
            </a:extLst>
          </p:cNvPr>
          <p:cNvSpPr>
            <a:spLocks noGrp="1"/>
          </p:cNvSpPr>
          <p:nvPr/>
        </p:nvSpPr>
        <p:spPr>
          <a:xfrm>
            <a:off x="7905750" y="2000250"/>
            <a:ext cx="3333750" cy="1333500"/>
          </a:xfrm>
          <a:prstGeom prst="rect">
            <a:avLst/>
          </a:prstGeom>
          <a:noFill/>
          <a:ln w="0">
            <a:noFill/>
            <a:prstDash val="solid"/>
          </a:ln>
        </p:spPr>
        <p:txBody>
          <a:bodyPr wrap="square" lIns="0" tIns="0" rIns="0" bIns="0" anchor="t">
            <a:normAutofit fontScale="95553"/>
          </a:bodyPr>
          <a:lstStyle/>
          <a:p>
            <a:pPr algn="l">
              <a:lnSpc>
                <a:spcPct val="105000"/>
              </a:lnSpc>
              <a:buNone/>
              <a:defRPr sz="2625" b="0">
                <a:solidFill>
                  <a:srgbClr val="0A315C"/>
                </a:solidFill>
                <a:latin typeface="Didot"/>
                <a:ea typeface="Didot"/>
                <a:cs typeface="Didot"/>
              </a:defRPr>
            </a:pPr>
            <a:r>
              <a:rPr sz="2625" b="0">
                <a:solidFill>
                  <a:srgbClr val="0A315C"/>
                </a:solidFill>
                <a:latin typeface="Didot"/>
                <a:ea typeface="Didot"/>
                <a:cs typeface="Didot"/>
              </a:rPr>
              <a:t>The higher rung includes the lower one.</a:t>
            </a:r>
          </a:p>
          <a:p>
            <a:pPr algn="l">
              <a:lnSpc>
                <a:spcPct val="105000"/>
              </a:lnSpc>
              <a:buNone/>
              <a:defRPr sz="2625" b="0">
                <a:solidFill>
                  <a:srgbClr val="0A315C"/>
                </a:solidFill>
                <a:latin typeface="Didot"/>
                <a:ea typeface="Didot"/>
                <a:cs typeface="Didot"/>
              </a:defRPr>
            </a:pPr>
            <a:r>
              <a:rPr sz="2625" b="0">
                <a:solidFill>
                  <a:srgbClr val="0A315C"/>
                </a:solidFill>
                <a:latin typeface="Didot"/>
                <a:ea typeface="Didot"/>
                <a:cs typeface="Didot"/>
              </a:rPr>
              <a:t>It does not erase it.</a:t>
            </a:r>
          </a:p>
        </p:txBody>
      </p:sp>
      <p:sp>
        <p:nvSpPr>
          <p:cNvPr id="19" name="Rectangle 18">
            <a:extLst>
              <a:ext uri="{FF2B5EF4-FFF2-40B4-BE49-F238E27FC236}">
                <a16:creationId xmlns:a16="http://schemas.microsoft.com/office/drawing/2014/main" id="{41D15275-D9C4-4924-99E1-7C1979194154}"/>
              </a:ext>
            </a:extLst>
          </p:cNvPr>
          <p:cNvSpPr>
            <a:spLocks noGrp="1"/>
          </p:cNvSpPr>
          <p:nvPr/>
        </p:nvSpPr>
        <p:spPr>
          <a:xfrm>
            <a:off x="7924800" y="3619500"/>
            <a:ext cx="723900" cy="38100"/>
          </a:xfrm>
          <a:prstGeom prst="rect">
            <a:avLst/>
          </a:prstGeom>
          <a:solidFill>
            <a:srgbClr val="D2B06C"/>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B755919B-FE08-41C3-9619-080332DC45A4}"/>
              </a:ext>
            </a:extLst>
          </p:cNvPr>
          <p:cNvSpPr>
            <a:spLocks noGrp="1"/>
          </p:cNvSpPr>
          <p:nvPr/>
        </p:nvSpPr>
        <p:spPr>
          <a:xfrm>
            <a:off x="7924800" y="3924300"/>
            <a:ext cx="3238500" cy="952500"/>
          </a:xfrm>
          <a:prstGeom prst="rect">
            <a:avLst/>
          </a:prstGeom>
          <a:noFill/>
          <a:ln w="0">
            <a:noFill/>
            <a:prstDash val="solid"/>
          </a:ln>
        </p:spPr>
        <p:txBody>
          <a:bodyPr wrap="square" lIns="0" tIns="0" rIns="0" bIns="0" anchor="t">
            <a:normAutofit/>
          </a:bodyPr>
          <a:lstStyle/>
          <a:p>
            <a:pPr algn="l">
              <a:lnSpc>
                <a:spcPct val="115000"/>
              </a:lnSpc>
              <a:buNone/>
              <a:defRPr sz="1500" b="0">
                <a:solidFill>
                  <a:srgbClr val="203050"/>
                </a:solidFill>
                <a:latin typeface="Avenir Next"/>
                <a:ea typeface="Avenir Next"/>
                <a:cs typeface="Avenir Next"/>
              </a:defRPr>
            </a:pPr>
            <a:r>
              <a:rPr sz="1500" b="0">
                <a:solidFill>
                  <a:srgbClr val="203050"/>
                </a:solidFill>
                <a:latin typeface="Avenir Next"/>
                <a:ea typeface="Avenir Next"/>
                <a:cs typeface="Avenir Next"/>
              </a:rPr>
              <a:t>Threat hardens identity. Fulfilled identity can widen belonging.</a:t>
            </a:r>
          </a:p>
        </p:txBody>
      </p:sp>
      <p:sp>
        <p:nvSpPr>
          <p:cNvPr id="21" name="Rectangle 20">
            <a:extLst>
              <a:ext uri="{FF2B5EF4-FFF2-40B4-BE49-F238E27FC236}">
                <a16:creationId xmlns:a16="http://schemas.microsoft.com/office/drawing/2014/main" id="{3CB45439-1CAC-4800-9BAC-2B7C107D2332}"/>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22" name="Rectangle 21">
            <a:extLst>
              <a:ext uri="{FF2B5EF4-FFF2-40B4-BE49-F238E27FC236}">
                <a16:creationId xmlns:a16="http://schemas.microsoft.com/office/drawing/2014/main" id="{BE7F181F-7273-4E06-8577-C920BDAA9F0E}"/>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08</a:t>
            </a:r>
          </a:p>
        </p:txBody>
      </p:sp>
    </p:spTree>
    <p:extLst>
      <p:ext uri="{BB962C8B-B14F-4D97-AF65-F5344CB8AC3E}">
        <p14:creationId xmlns:p14="http://schemas.microsoft.com/office/powerpoint/2010/main" val="1371479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46ED222-81E6-4E20-AEB5-3D5C8839B4FB}"/>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FAF9F6"/>
                </a:solidFill>
                <a:latin typeface="Didot"/>
                <a:ea typeface="Didot"/>
                <a:cs typeface="Didot"/>
              </a:defRPr>
            </a:pPr>
            <a:r>
              <a:rPr sz="3600" b="0">
                <a:solidFill>
                  <a:srgbClr val="FAF9F6"/>
                </a:solidFill>
                <a:latin typeface="Didot"/>
                <a:ea typeface="Didot"/>
                <a:cs typeface="Didot"/>
              </a:rPr>
              <a:t>The anatomy of a conflict</a:t>
            </a:r>
          </a:p>
        </p:txBody>
      </p:sp>
      <p:sp>
        <p:nvSpPr>
          <p:cNvPr id="2" name="Rounded Rectangle 1">
            <a:extLst>
              <a:ext uri="{FF2B5EF4-FFF2-40B4-BE49-F238E27FC236}">
                <a16:creationId xmlns:a16="http://schemas.microsoft.com/office/drawing/2014/main" id="{CEC83A17-6DE0-4755-AF95-2773E3D61CA6}"/>
              </a:ext>
            </a:extLst>
          </p:cNvPr>
          <p:cNvSpPr>
            <a:spLocks noGrp="1"/>
          </p:cNvSpPr>
          <p:nvPr/>
        </p:nvSpPr>
        <p:spPr>
          <a:xfrm>
            <a:off x="2190750" y="1295400"/>
            <a:ext cx="7810500" cy="552450"/>
          </a:xfrm>
          <a:prstGeom prst="roundRect">
            <a:avLst>
              <a:gd name="adj" fmla="val 17241"/>
            </a:avLst>
          </a:prstGeom>
          <a:solidFill>
            <a:srgbClr val="D2B06C">
              <a:alpha val="92000"/>
            </a:srgbClr>
          </a:solidFill>
          <a:ln w="9525">
            <a:solidFill>
              <a:srgbClr val="FFFFFF">
                <a:alpha val="18000"/>
              </a:srgbClr>
            </a:solidFill>
            <a:prstDash val="solid"/>
          </a:ln>
        </p:spPr>
        <p:txBody>
          <a:bodyPr/>
          <a:lstStyle/>
          <a:p>
            <a:endParaRPr lang="en-US"/>
          </a:p>
        </p:txBody>
      </p:sp>
      <p:sp>
        <p:nvSpPr>
          <p:cNvPr id="3" name="Rectangle 2">
            <a:extLst>
              <a:ext uri="{FF2B5EF4-FFF2-40B4-BE49-F238E27FC236}">
                <a16:creationId xmlns:a16="http://schemas.microsoft.com/office/drawing/2014/main" id="{338002C7-BF7C-4F2F-AF56-C38181AD56E1}"/>
              </a:ext>
            </a:extLst>
          </p:cNvPr>
          <p:cNvSpPr>
            <a:spLocks noGrp="1"/>
          </p:cNvSpPr>
          <p:nvPr/>
        </p:nvSpPr>
        <p:spPr>
          <a:xfrm>
            <a:off x="2400300" y="14001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THE EMPTY CHAIR</a:t>
            </a:r>
          </a:p>
        </p:txBody>
      </p:sp>
      <p:sp>
        <p:nvSpPr>
          <p:cNvPr id="4" name="Rectangle 3">
            <a:extLst>
              <a:ext uri="{FF2B5EF4-FFF2-40B4-BE49-F238E27FC236}">
                <a16:creationId xmlns:a16="http://schemas.microsoft.com/office/drawing/2014/main" id="{22A4AB98-FF04-4671-901F-DE360F34B22C}"/>
              </a:ext>
            </a:extLst>
          </p:cNvPr>
          <p:cNvSpPr>
            <a:spLocks noGrp="1"/>
          </p:cNvSpPr>
          <p:nvPr/>
        </p:nvSpPr>
        <p:spPr>
          <a:xfrm>
            <a:off x="4895850" y="1390650"/>
            <a:ext cx="485775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0A315C"/>
                </a:solidFill>
                <a:latin typeface="Avenir Next"/>
                <a:ea typeface="Avenir Next"/>
                <a:cs typeface="Avenir Next"/>
              </a:defRPr>
            </a:pPr>
            <a:r>
              <a:rPr sz="1425" b="0">
                <a:solidFill>
                  <a:srgbClr val="0A315C"/>
                </a:solidFill>
                <a:latin typeface="Avenir Next"/>
                <a:ea typeface="Avenir Next"/>
                <a:cs typeface="Avenir Next"/>
              </a:rPr>
              <a:t>neutrality and wisdom</a:t>
            </a:r>
          </a:p>
        </p:txBody>
      </p:sp>
      <p:sp>
        <p:nvSpPr>
          <p:cNvPr id="5" name="Rounded Rectangle 4">
            <a:extLst>
              <a:ext uri="{FF2B5EF4-FFF2-40B4-BE49-F238E27FC236}">
                <a16:creationId xmlns:a16="http://schemas.microsoft.com/office/drawing/2014/main" id="{12D73D26-21FC-4626-84FB-B8F9DA07BC17}"/>
              </a:ext>
            </a:extLst>
          </p:cNvPr>
          <p:cNvSpPr>
            <a:spLocks noGrp="1"/>
          </p:cNvSpPr>
          <p:nvPr/>
        </p:nvSpPr>
        <p:spPr>
          <a:xfrm>
            <a:off x="1971675" y="2019300"/>
            <a:ext cx="8248650" cy="552450"/>
          </a:xfrm>
          <a:prstGeom prst="roundRect">
            <a:avLst>
              <a:gd name="adj" fmla="val 17241"/>
            </a:avLst>
          </a:prstGeom>
          <a:solidFill>
            <a:srgbClr val="ADCFE2">
              <a:alpha val="88000"/>
            </a:srgbClr>
          </a:solidFill>
          <a:ln w="9525">
            <a:solidFill>
              <a:srgbClr val="FFFFFF">
                <a:alpha val="18000"/>
              </a:srgbClr>
            </a:solidFill>
            <a:prstDash val="solid"/>
          </a:ln>
        </p:spPr>
        <p:txBody>
          <a:bodyPr/>
          <a:lstStyle/>
          <a:p>
            <a:endParaRPr lang="en-US"/>
          </a:p>
        </p:txBody>
      </p:sp>
      <p:sp>
        <p:nvSpPr>
          <p:cNvPr id="6" name="Rectangle 5">
            <a:extLst>
              <a:ext uri="{FF2B5EF4-FFF2-40B4-BE49-F238E27FC236}">
                <a16:creationId xmlns:a16="http://schemas.microsoft.com/office/drawing/2014/main" id="{3993C1DB-14A0-4C41-912D-F88FE4C71498}"/>
              </a:ext>
            </a:extLst>
          </p:cNvPr>
          <p:cNvSpPr>
            <a:spLocks noGrp="1"/>
          </p:cNvSpPr>
          <p:nvPr/>
        </p:nvSpPr>
        <p:spPr>
          <a:xfrm>
            <a:off x="2181225" y="21240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THE PRESERVATIVE</a:t>
            </a:r>
          </a:p>
        </p:txBody>
      </p:sp>
      <p:sp>
        <p:nvSpPr>
          <p:cNvPr id="7" name="Rectangle 6">
            <a:extLst>
              <a:ext uri="{FF2B5EF4-FFF2-40B4-BE49-F238E27FC236}">
                <a16:creationId xmlns:a16="http://schemas.microsoft.com/office/drawing/2014/main" id="{2CB50A33-4441-45C2-809C-6DF0602BB09D}"/>
              </a:ext>
            </a:extLst>
          </p:cNvPr>
          <p:cNvSpPr>
            <a:spLocks noGrp="1"/>
          </p:cNvSpPr>
          <p:nvPr/>
        </p:nvSpPr>
        <p:spPr>
          <a:xfrm>
            <a:off x="4676775" y="2114550"/>
            <a:ext cx="529590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0A315C"/>
                </a:solidFill>
                <a:latin typeface="Avenir Next"/>
                <a:ea typeface="Avenir Next"/>
                <a:cs typeface="Avenir Next"/>
              </a:defRPr>
            </a:pPr>
            <a:r>
              <a:rPr sz="1425" b="0">
                <a:solidFill>
                  <a:srgbClr val="0A315C"/>
                </a:solidFill>
                <a:latin typeface="Avenir Next"/>
                <a:ea typeface="Avenir Next"/>
                <a:cs typeface="Avenir Next"/>
              </a:rPr>
              <a:t>rigid identity and manufactured memory</a:t>
            </a:r>
          </a:p>
        </p:txBody>
      </p:sp>
      <p:sp>
        <p:nvSpPr>
          <p:cNvPr id="8" name="Rounded Rectangle 7">
            <a:extLst>
              <a:ext uri="{FF2B5EF4-FFF2-40B4-BE49-F238E27FC236}">
                <a16:creationId xmlns:a16="http://schemas.microsoft.com/office/drawing/2014/main" id="{ED0F89E5-4AE0-4086-BB74-1569803EF750}"/>
              </a:ext>
            </a:extLst>
          </p:cNvPr>
          <p:cNvSpPr>
            <a:spLocks noGrp="1"/>
          </p:cNvSpPr>
          <p:nvPr/>
        </p:nvSpPr>
        <p:spPr>
          <a:xfrm>
            <a:off x="1752600" y="2743200"/>
            <a:ext cx="8686800" cy="552450"/>
          </a:xfrm>
          <a:prstGeom prst="roundRect">
            <a:avLst>
              <a:gd name="adj" fmla="val 17241"/>
            </a:avLst>
          </a:prstGeom>
          <a:solidFill>
            <a:srgbClr val="93B5CD">
              <a:alpha val="88000"/>
            </a:srgbClr>
          </a:solidFill>
          <a:ln w="9525">
            <a:solidFill>
              <a:srgbClr val="FFFFFF">
                <a:alpha val="18000"/>
              </a:srgbClr>
            </a:solidFill>
            <a:prstDash val="solid"/>
          </a:ln>
        </p:spPr>
        <p:txBody>
          <a:bodyPr/>
          <a:lstStyle/>
          <a:p>
            <a:endParaRPr lang="en-US"/>
          </a:p>
        </p:txBody>
      </p:sp>
      <p:sp>
        <p:nvSpPr>
          <p:cNvPr id="9" name="Rectangle 8">
            <a:extLst>
              <a:ext uri="{FF2B5EF4-FFF2-40B4-BE49-F238E27FC236}">
                <a16:creationId xmlns:a16="http://schemas.microsoft.com/office/drawing/2014/main" id="{108E082B-218C-47E1-A85A-7C0698C4C4E4}"/>
              </a:ext>
            </a:extLst>
          </p:cNvPr>
          <p:cNvSpPr>
            <a:spLocks noGrp="1"/>
          </p:cNvSpPr>
          <p:nvPr/>
        </p:nvSpPr>
        <p:spPr>
          <a:xfrm>
            <a:off x="1962150" y="28479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THE FIRE</a:t>
            </a:r>
          </a:p>
        </p:txBody>
      </p:sp>
      <p:sp>
        <p:nvSpPr>
          <p:cNvPr id="10" name="Rectangle 9">
            <a:extLst>
              <a:ext uri="{FF2B5EF4-FFF2-40B4-BE49-F238E27FC236}">
                <a16:creationId xmlns:a16="http://schemas.microsoft.com/office/drawing/2014/main" id="{69734D6D-2828-4ADB-A975-6BF8F2584765}"/>
              </a:ext>
            </a:extLst>
          </p:cNvPr>
          <p:cNvSpPr>
            <a:spLocks noGrp="1"/>
          </p:cNvSpPr>
          <p:nvPr/>
        </p:nvSpPr>
        <p:spPr>
          <a:xfrm>
            <a:off x="4457700" y="2838450"/>
            <a:ext cx="573405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0A315C"/>
                </a:solidFill>
                <a:latin typeface="Avenir Next"/>
                <a:ea typeface="Avenir Next"/>
                <a:cs typeface="Avenir Next"/>
              </a:defRPr>
            </a:pPr>
            <a:r>
              <a:rPr sz="1425" b="0">
                <a:solidFill>
                  <a:srgbClr val="0A315C"/>
                </a:solidFill>
                <a:latin typeface="Avenir Next"/>
                <a:ea typeface="Avenir Next"/>
                <a:cs typeface="Avenir Next"/>
              </a:rPr>
              <a:t>fear and hate</a:t>
            </a:r>
          </a:p>
        </p:txBody>
      </p:sp>
      <p:sp>
        <p:nvSpPr>
          <p:cNvPr id="11" name="Rounded Rectangle 10">
            <a:extLst>
              <a:ext uri="{FF2B5EF4-FFF2-40B4-BE49-F238E27FC236}">
                <a16:creationId xmlns:a16="http://schemas.microsoft.com/office/drawing/2014/main" id="{AA753D72-6D4E-4D87-B2B3-C2D95167AD31}"/>
              </a:ext>
            </a:extLst>
          </p:cNvPr>
          <p:cNvSpPr>
            <a:spLocks noGrp="1"/>
          </p:cNvSpPr>
          <p:nvPr/>
        </p:nvSpPr>
        <p:spPr>
          <a:xfrm>
            <a:off x="1533525" y="3467100"/>
            <a:ext cx="9124950" cy="552450"/>
          </a:xfrm>
          <a:prstGeom prst="roundRect">
            <a:avLst>
              <a:gd name="adj" fmla="val 17241"/>
            </a:avLst>
          </a:prstGeom>
          <a:solidFill>
            <a:srgbClr val="6A88A3">
              <a:alpha val="88000"/>
            </a:srgbClr>
          </a:solidFill>
          <a:ln w="9525">
            <a:solidFill>
              <a:srgbClr val="FFFFFF">
                <a:alpha val="18000"/>
              </a:srgbClr>
            </a:solidFill>
            <a:prstDash val="solid"/>
          </a:ln>
        </p:spPr>
        <p:txBody>
          <a:bodyPr/>
          <a:lstStyle/>
          <a:p>
            <a:endParaRPr lang="en-US"/>
          </a:p>
        </p:txBody>
      </p:sp>
      <p:sp>
        <p:nvSpPr>
          <p:cNvPr id="12" name="Rectangle 11">
            <a:extLst>
              <a:ext uri="{FF2B5EF4-FFF2-40B4-BE49-F238E27FC236}">
                <a16:creationId xmlns:a16="http://schemas.microsoft.com/office/drawing/2014/main" id="{2E2674D3-327E-4FBA-81D8-EDB1ACA5BC2A}"/>
              </a:ext>
            </a:extLst>
          </p:cNvPr>
          <p:cNvSpPr>
            <a:spLocks noGrp="1"/>
          </p:cNvSpPr>
          <p:nvPr/>
        </p:nvSpPr>
        <p:spPr>
          <a:xfrm>
            <a:off x="1743075" y="35718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THE PROFITEER</a:t>
            </a:r>
          </a:p>
        </p:txBody>
      </p:sp>
      <p:sp>
        <p:nvSpPr>
          <p:cNvPr id="13" name="Rectangle 12">
            <a:extLst>
              <a:ext uri="{FF2B5EF4-FFF2-40B4-BE49-F238E27FC236}">
                <a16:creationId xmlns:a16="http://schemas.microsoft.com/office/drawing/2014/main" id="{E2B7FB71-9AF7-48B1-8707-C7887742756C}"/>
              </a:ext>
            </a:extLst>
          </p:cNvPr>
          <p:cNvSpPr>
            <a:spLocks noGrp="1"/>
          </p:cNvSpPr>
          <p:nvPr/>
        </p:nvSpPr>
        <p:spPr>
          <a:xfrm>
            <a:off x="4238625" y="3562350"/>
            <a:ext cx="617220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0A315C"/>
                </a:solidFill>
                <a:latin typeface="Avenir Next"/>
                <a:ea typeface="Avenir Next"/>
                <a:cs typeface="Avenir Next"/>
              </a:defRPr>
            </a:pPr>
            <a:r>
              <a:rPr sz="1425" b="0">
                <a:solidFill>
                  <a:srgbClr val="0A315C"/>
                </a:solidFill>
                <a:latin typeface="Avenir Next"/>
                <a:ea typeface="Avenir Next"/>
                <a:cs typeface="Avenir Next"/>
              </a:rPr>
              <a:t>an industry that wins either way</a:t>
            </a:r>
          </a:p>
        </p:txBody>
      </p:sp>
      <p:sp>
        <p:nvSpPr>
          <p:cNvPr id="14" name="Rounded Rectangle 13">
            <a:extLst>
              <a:ext uri="{FF2B5EF4-FFF2-40B4-BE49-F238E27FC236}">
                <a16:creationId xmlns:a16="http://schemas.microsoft.com/office/drawing/2014/main" id="{A999E108-779B-4C70-B6A4-439D2ECE5821}"/>
              </a:ext>
            </a:extLst>
          </p:cNvPr>
          <p:cNvSpPr>
            <a:spLocks noGrp="1"/>
          </p:cNvSpPr>
          <p:nvPr/>
        </p:nvSpPr>
        <p:spPr>
          <a:xfrm>
            <a:off x="1314450" y="4191000"/>
            <a:ext cx="9563100" cy="552450"/>
          </a:xfrm>
          <a:prstGeom prst="roundRect">
            <a:avLst>
              <a:gd name="adj" fmla="val 17241"/>
            </a:avLst>
          </a:prstGeom>
          <a:solidFill>
            <a:srgbClr val="A75B57">
              <a:alpha val="88000"/>
            </a:srgbClr>
          </a:solidFill>
          <a:ln w="9525">
            <a:solidFill>
              <a:srgbClr val="FFFFFF">
                <a:alpha val="18000"/>
              </a:srgbClr>
            </a:solidFill>
            <a:prstDash val="solid"/>
          </a:ln>
        </p:spPr>
        <p:txBody>
          <a:bodyPr/>
          <a:lstStyle/>
          <a:p>
            <a:endParaRPr lang="en-US"/>
          </a:p>
        </p:txBody>
      </p:sp>
      <p:sp>
        <p:nvSpPr>
          <p:cNvPr id="15" name="Rectangle 14">
            <a:extLst>
              <a:ext uri="{FF2B5EF4-FFF2-40B4-BE49-F238E27FC236}">
                <a16:creationId xmlns:a16="http://schemas.microsoft.com/office/drawing/2014/main" id="{AB8B8661-681E-459F-A5FA-3D8B582982B6}"/>
              </a:ext>
            </a:extLst>
          </p:cNvPr>
          <p:cNvSpPr>
            <a:spLocks noGrp="1"/>
          </p:cNvSpPr>
          <p:nvPr/>
        </p:nvSpPr>
        <p:spPr>
          <a:xfrm>
            <a:off x="1524000" y="42957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FAF9F6"/>
                </a:solidFill>
                <a:latin typeface="Avenir Next"/>
                <a:ea typeface="Avenir Next"/>
                <a:cs typeface="Avenir Next"/>
              </a:defRPr>
            </a:pPr>
            <a:r>
              <a:rPr sz="1200" b="1">
                <a:solidFill>
                  <a:srgbClr val="FAF9F6"/>
                </a:solidFill>
                <a:latin typeface="Avenir Next"/>
                <a:ea typeface="Avenir Next"/>
                <a:cs typeface="Avenir Next"/>
              </a:rPr>
              <a:t>THE ENGINE</a:t>
            </a:r>
          </a:p>
        </p:txBody>
      </p:sp>
      <p:sp>
        <p:nvSpPr>
          <p:cNvPr id="16" name="Rectangle 15">
            <a:extLst>
              <a:ext uri="{FF2B5EF4-FFF2-40B4-BE49-F238E27FC236}">
                <a16:creationId xmlns:a16="http://schemas.microsoft.com/office/drawing/2014/main" id="{CFBC36BD-D66C-453B-8F3B-4085CE42985A}"/>
              </a:ext>
            </a:extLst>
          </p:cNvPr>
          <p:cNvSpPr>
            <a:spLocks noGrp="1"/>
          </p:cNvSpPr>
          <p:nvPr/>
        </p:nvSpPr>
        <p:spPr>
          <a:xfrm>
            <a:off x="4019550" y="4286250"/>
            <a:ext cx="661035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FAF9F6"/>
                </a:solidFill>
                <a:latin typeface="Avenir Next"/>
                <a:ea typeface="Avenir Next"/>
                <a:cs typeface="Avenir Next"/>
              </a:defRPr>
            </a:pPr>
            <a:r>
              <a:rPr sz="1425" b="0">
                <a:solidFill>
                  <a:srgbClr val="FAF9F6"/>
                </a:solidFill>
                <a:latin typeface="Avenir Next"/>
                <a:ea typeface="Avenir Next"/>
                <a:cs typeface="Avenir Next"/>
              </a:rPr>
              <a:t>power and domination</a:t>
            </a:r>
          </a:p>
        </p:txBody>
      </p:sp>
      <p:sp>
        <p:nvSpPr>
          <p:cNvPr id="17" name="Rounded Rectangle 16">
            <a:extLst>
              <a:ext uri="{FF2B5EF4-FFF2-40B4-BE49-F238E27FC236}">
                <a16:creationId xmlns:a16="http://schemas.microsoft.com/office/drawing/2014/main" id="{31739A38-A2D2-4D4C-9746-AAB143F2F723}"/>
              </a:ext>
            </a:extLst>
          </p:cNvPr>
          <p:cNvSpPr>
            <a:spLocks noGrp="1"/>
          </p:cNvSpPr>
          <p:nvPr/>
        </p:nvSpPr>
        <p:spPr>
          <a:xfrm>
            <a:off x="1095375" y="4914900"/>
            <a:ext cx="10001250" cy="552450"/>
          </a:xfrm>
          <a:prstGeom prst="roundRect">
            <a:avLst>
              <a:gd name="adj" fmla="val 17241"/>
            </a:avLst>
          </a:prstGeom>
          <a:solidFill>
            <a:srgbClr val="7A3540">
              <a:alpha val="88000"/>
            </a:srgbClr>
          </a:solidFill>
          <a:ln w="9525">
            <a:solidFill>
              <a:srgbClr val="FFFFFF">
                <a:alpha val="18000"/>
              </a:srgbClr>
            </a:solidFill>
            <a:prstDash val="solid"/>
          </a:ln>
        </p:spPr>
        <p:txBody>
          <a:bodyPr/>
          <a:lstStyle/>
          <a:p>
            <a:endParaRPr lang="en-US"/>
          </a:p>
        </p:txBody>
      </p:sp>
      <p:sp>
        <p:nvSpPr>
          <p:cNvPr id="18" name="Rectangle 17">
            <a:extLst>
              <a:ext uri="{FF2B5EF4-FFF2-40B4-BE49-F238E27FC236}">
                <a16:creationId xmlns:a16="http://schemas.microsoft.com/office/drawing/2014/main" id="{1FE7D490-D601-4BD7-AB0A-710619560B9C}"/>
              </a:ext>
            </a:extLst>
          </p:cNvPr>
          <p:cNvSpPr>
            <a:spLocks noGrp="1"/>
          </p:cNvSpPr>
          <p:nvPr/>
        </p:nvSpPr>
        <p:spPr>
          <a:xfrm>
            <a:off x="1304925" y="5019675"/>
            <a:ext cx="2333625" cy="323850"/>
          </a:xfrm>
          <a:prstGeom prst="rect">
            <a:avLst/>
          </a:prstGeom>
          <a:noFill/>
          <a:ln w="0">
            <a:noFill/>
            <a:prstDash val="solid"/>
          </a:ln>
        </p:spPr>
        <p:txBody>
          <a:bodyPr wrap="square" lIns="0" tIns="0" rIns="0" bIns="0" anchor="ctr">
            <a:normAutofit/>
          </a:bodyPr>
          <a:lstStyle/>
          <a:p>
            <a:pPr algn="l">
              <a:lnSpc>
                <a:spcPct val="100000"/>
              </a:lnSpc>
              <a:buNone/>
              <a:defRPr sz="1200" b="1">
                <a:solidFill>
                  <a:srgbClr val="FAF9F6"/>
                </a:solidFill>
                <a:latin typeface="Avenir Next"/>
                <a:ea typeface="Avenir Next"/>
                <a:cs typeface="Avenir Next"/>
              </a:defRPr>
            </a:pPr>
            <a:r>
              <a:rPr sz="1200" b="1">
                <a:solidFill>
                  <a:srgbClr val="FAF9F6"/>
                </a:solidFill>
                <a:latin typeface="Avenir Next"/>
                <a:ea typeface="Avenir Next"/>
                <a:cs typeface="Avenir Next"/>
              </a:rPr>
              <a:t>THE PRIZE</a:t>
            </a:r>
          </a:p>
        </p:txBody>
      </p:sp>
      <p:sp>
        <p:nvSpPr>
          <p:cNvPr id="19" name="Rectangle 18">
            <a:extLst>
              <a:ext uri="{FF2B5EF4-FFF2-40B4-BE49-F238E27FC236}">
                <a16:creationId xmlns:a16="http://schemas.microsoft.com/office/drawing/2014/main" id="{44855A44-4377-4748-9F11-3FA7B9FA8F98}"/>
              </a:ext>
            </a:extLst>
          </p:cNvPr>
          <p:cNvSpPr>
            <a:spLocks noGrp="1"/>
          </p:cNvSpPr>
          <p:nvPr/>
        </p:nvSpPr>
        <p:spPr>
          <a:xfrm>
            <a:off x="3800475" y="5010150"/>
            <a:ext cx="7048500" cy="342900"/>
          </a:xfrm>
          <a:prstGeom prst="rect">
            <a:avLst/>
          </a:prstGeom>
          <a:noFill/>
          <a:ln w="0">
            <a:noFill/>
            <a:prstDash val="solid"/>
          </a:ln>
        </p:spPr>
        <p:txBody>
          <a:bodyPr wrap="square" lIns="0" tIns="0" rIns="0" bIns="0" anchor="ctr">
            <a:normAutofit/>
          </a:bodyPr>
          <a:lstStyle/>
          <a:p>
            <a:pPr algn="r">
              <a:lnSpc>
                <a:spcPct val="100000"/>
              </a:lnSpc>
              <a:buNone/>
              <a:defRPr sz="1425" b="0">
                <a:solidFill>
                  <a:srgbClr val="FAF9F6"/>
                </a:solidFill>
                <a:latin typeface="Avenir Next"/>
                <a:ea typeface="Avenir Next"/>
                <a:cs typeface="Avenir Next"/>
              </a:defRPr>
            </a:pPr>
            <a:r>
              <a:rPr sz="1425" b="0">
                <a:solidFill>
                  <a:srgbClr val="FAF9F6"/>
                </a:solidFill>
                <a:latin typeface="Avenir Next"/>
                <a:ea typeface="Avenir Next"/>
                <a:cs typeface="Avenir Next"/>
              </a:rPr>
              <a:t>access to resources</a:t>
            </a:r>
          </a:p>
        </p:txBody>
      </p:sp>
      <p:sp>
        <p:nvSpPr>
          <p:cNvPr id="20" name="Rectangle 19">
            <a:extLst>
              <a:ext uri="{FF2B5EF4-FFF2-40B4-BE49-F238E27FC236}">
                <a16:creationId xmlns:a16="http://schemas.microsoft.com/office/drawing/2014/main" id="{E187842C-A5EF-476F-9870-3806D16178F0}"/>
              </a:ext>
            </a:extLst>
          </p:cNvPr>
          <p:cNvSpPr>
            <a:spLocks noGrp="1"/>
          </p:cNvSpPr>
          <p:nvPr/>
        </p:nvSpPr>
        <p:spPr>
          <a:xfrm>
            <a:off x="2095500" y="5905500"/>
            <a:ext cx="8001000" cy="323850"/>
          </a:xfrm>
          <a:prstGeom prst="rect">
            <a:avLst/>
          </a:prstGeom>
          <a:noFill/>
          <a:ln w="0">
            <a:noFill/>
            <a:prstDash val="solid"/>
          </a:ln>
        </p:spPr>
        <p:txBody>
          <a:bodyPr wrap="square" lIns="0" tIns="0" rIns="0" bIns="0" anchor="t">
            <a:normAutofit/>
          </a:bodyPr>
          <a:lstStyle/>
          <a:p>
            <a:pPr algn="ctr">
              <a:lnSpc>
                <a:spcPct val="100000"/>
              </a:lnSpc>
              <a:buNone/>
              <a:defRPr sz="1275" b="0">
                <a:solidFill>
                  <a:srgbClr val="FFFFFF">
                    <a:alpha val="72000"/>
                  </a:srgbClr>
                </a:solidFill>
                <a:latin typeface="Avenir Next"/>
                <a:ea typeface="Avenir Next"/>
                <a:cs typeface="Avenir Next"/>
              </a:defRPr>
            </a:pPr>
            <a:r>
              <a:rPr sz="1275" b="0">
                <a:solidFill>
                  <a:srgbClr val="FFFFFF">
                    <a:alpha val="72000"/>
                  </a:srgbClr>
                </a:solidFill>
                <a:latin typeface="Avenir Next"/>
                <a:ea typeface="Avenir Next"/>
                <a:cs typeface="Avenir Next"/>
              </a:rPr>
              <a:t>The book maps both the outer machinery and the interior fuel.</a:t>
            </a:r>
          </a:p>
        </p:txBody>
      </p:sp>
      <p:sp>
        <p:nvSpPr>
          <p:cNvPr id="21" name="Rectangle 20">
            <a:extLst>
              <a:ext uri="{FF2B5EF4-FFF2-40B4-BE49-F238E27FC236}">
                <a16:creationId xmlns:a16="http://schemas.microsoft.com/office/drawing/2014/main" id="{9C9FAB88-D6E8-429E-B865-66B034CF9DBE}"/>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Fundamental Peace: The Source Book</a:t>
            </a:r>
          </a:p>
        </p:txBody>
      </p:sp>
      <p:sp>
        <p:nvSpPr>
          <p:cNvPr id="22" name="Rectangle 21">
            <a:extLst>
              <a:ext uri="{FF2B5EF4-FFF2-40B4-BE49-F238E27FC236}">
                <a16:creationId xmlns:a16="http://schemas.microsoft.com/office/drawing/2014/main" id="{F4F612F8-D3B2-467F-8D10-DAADF9C49427}"/>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09</a:t>
            </a:r>
          </a:p>
        </p:txBody>
      </p:sp>
    </p:spTree>
    <p:extLst>
      <p:ext uri="{BB962C8B-B14F-4D97-AF65-F5344CB8AC3E}">
        <p14:creationId xmlns:p14="http://schemas.microsoft.com/office/powerpoint/2010/main" val="690383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1367F78-7686-4263-BBD5-9F6E3A3FAA6A}"/>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Peace requires a counter-curriculum</a:t>
            </a:r>
          </a:p>
        </p:txBody>
      </p:sp>
      <p:sp>
        <p:nvSpPr>
          <p:cNvPr id="2" name="Rectangle 1">
            <a:extLst>
              <a:ext uri="{FF2B5EF4-FFF2-40B4-BE49-F238E27FC236}">
                <a16:creationId xmlns:a16="http://schemas.microsoft.com/office/drawing/2014/main" id="{D1F96DB0-880B-4BA4-9C27-2EA66B1E60B4}"/>
              </a:ext>
            </a:extLst>
          </p:cNvPr>
          <p:cNvSpPr>
            <a:spLocks noGrp="1"/>
          </p:cNvSpPr>
          <p:nvPr/>
        </p:nvSpPr>
        <p:spPr>
          <a:xfrm>
            <a:off x="1047750" y="1123950"/>
            <a:ext cx="10096500" cy="590550"/>
          </a:xfrm>
          <a:prstGeom prst="rect">
            <a:avLst/>
          </a:prstGeom>
          <a:noFill/>
          <a:ln w="0">
            <a:noFill/>
            <a:prstDash val="solid"/>
          </a:ln>
        </p:spPr>
        <p:txBody>
          <a:bodyPr wrap="square" lIns="0" tIns="0" rIns="0" bIns="0" anchor="t">
            <a:normAutofit/>
          </a:bodyPr>
          <a:lstStyle/>
          <a:p>
            <a:pPr algn="ctr">
              <a:lnSpc>
                <a:spcPct val="100000"/>
              </a:lnSpc>
              <a:buNone/>
              <a:defRPr sz="2625" b="0">
                <a:solidFill>
                  <a:srgbClr val="0A315C"/>
                </a:solidFill>
                <a:latin typeface="Didot"/>
                <a:ea typeface="Didot"/>
                <a:cs typeface="Didot"/>
              </a:defRPr>
            </a:pPr>
            <a:r>
              <a:rPr sz="2625" b="0">
                <a:solidFill>
                  <a:srgbClr val="0A315C"/>
                </a:solidFill>
                <a:latin typeface="Didot"/>
                <a:ea typeface="Didot"/>
                <a:cs typeface="Didot"/>
              </a:rPr>
              <a:t>Hatred requires a curriculum. Peace requires permission.</a:t>
            </a:r>
          </a:p>
        </p:txBody>
      </p:sp>
      <p:sp>
        <p:nvSpPr>
          <p:cNvPr id="3" name="Straight Connector 2">
            <a:extLst>
              <a:ext uri="{FF2B5EF4-FFF2-40B4-BE49-F238E27FC236}">
                <a16:creationId xmlns:a16="http://schemas.microsoft.com/office/drawing/2014/main" id="{6A279631-FF74-42F6-B23A-16DACD372801}"/>
              </a:ext>
            </a:extLst>
          </p:cNvPr>
          <p:cNvSpPr>
            <a:spLocks noGrp="1"/>
          </p:cNvSpPr>
          <p:nvPr/>
        </p:nvSpPr>
        <p:spPr>
          <a:xfrm>
            <a:off x="3857625" y="2628900"/>
            <a:ext cx="2238375" cy="1076325"/>
          </a:xfrm>
          <a:prstGeom prst="line">
            <a:avLst/>
          </a:prstGeom>
          <a:noFill/>
          <a:ln w="19050">
            <a:solidFill>
              <a:srgbClr val="93B5CD"/>
            </a:solidFill>
            <a:prstDash val="solid"/>
          </a:ln>
        </p:spPr>
        <p:txBody>
          <a:bodyPr/>
          <a:lstStyle/>
          <a:p>
            <a:endParaRPr lang="en-US"/>
          </a:p>
        </p:txBody>
      </p:sp>
      <p:sp>
        <p:nvSpPr>
          <p:cNvPr id="4" name="Straight Connector 3">
            <a:extLst>
              <a:ext uri="{FF2B5EF4-FFF2-40B4-BE49-F238E27FC236}">
                <a16:creationId xmlns:a16="http://schemas.microsoft.com/office/drawing/2014/main" id="{D6EA0480-42D5-4BBC-B90D-AEA80D1FDA0C}"/>
              </a:ext>
            </a:extLst>
          </p:cNvPr>
          <p:cNvSpPr>
            <a:spLocks noGrp="1"/>
          </p:cNvSpPr>
          <p:nvPr/>
        </p:nvSpPr>
        <p:spPr>
          <a:xfrm flipV="1">
            <a:off x="6096000" y="2628900"/>
            <a:ext cx="2238375" cy="1076325"/>
          </a:xfrm>
          <a:prstGeom prst="line">
            <a:avLst/>
          </a:prstGeom>
          <a:noFill/>
          <a:ln w="19050">
            <a:solidFill>
              <a:srgbClr val="93B5CD"/>
            </a:solidFill>
            <a:prstDash val="solid"/>
          </a:ln>
        </p:spPr>
        <p:txBody>
          <a:bodyPr/>
          <a:lstStyle/>
          <a:p>
            <a:endParaRPr lang="en-US"/>
          </a:p>
        </p:txBody>
      </p:sp>
      <p:sp>
        <p:nvSpPr>
          <p:cNvPr id="5" name="Straight Connector 4">
            <a:extLst>
              <a:ext uri="{FF2B5EF4-FFF2-40B4-BE49-F238E27FC236}">
                <a16:creationId xmlns:a16="http://schemas.microsoft.com/office/drawing/2014/main" id="{C0BAA484-3362-406B-BDBD-E5E59371BBF1}"/>
              </a:ext>
            </a:extLst>
          </p:cNvPr>
          <p:cNvSpPr>
            <a:spLocks noGrp="1"/>
          </p:cNvSpPr>
          <p:nvPr/>
        </p:nvSpPr>
        <p:spPr>
          <a:xfrm flipV="1">
            <a:off x="3857625" y="3705225"/>
            <a:ext cx="2238375" cy="1019175"/>
          </a:xfrm>
          <a:prstGeom prst="line">
            <a:avLst/>
          </a:prstGeom>
          <a:noFill/>
          <a:ln w="19050">
            <a:solidFill>
              <a:srgbClr val="93B5CD"/>
            </a:solidFill>
            <a:prstDash val="solid"/>
          </a:ln>
        </p:spPr>
        <p:txBody>
          <a:bodyPr/>
          <a:lstStyle/>
          <a:p>
            <a:endParaRPr lang="en-US"/>
          </a:p>
        </p:txBody>
      </p:sp>
      <p:sp>
        <p:nvSpPr>
          <p:cNvPr id="6" name="Straight Connector 5">
            <a:extLst>
              <a:ext uri="{FF2B5EF4-FFF2-40B4-BE49-F238E27FC236}">
                <a16:creationId xmlns:a16="http://schemas.microsoft.com/office/drawing/2014/main" id="{80979F8E-7BCA-4E06-968D-6DDA92BAA5F6}"/>
              </a:ext>
            </a:extLst>
          </p:cNvPr>
          <p:cNvSpPr>
            <a:spLocks noGrp="1"/>
          </p:cNvSpPr>
          <p:nvPr/>
        </p:nvSpPr>
        <p:spPr>
          <a:xfrm>
            <a:off x="6096000" y="3705225"/>
            <a:ext cx="2238375" cy="1019175"/>
          </a:xfrm>
          <a:prstGeom prst="line">
            <a:avLst/>
          </a:prstGeom>
          <a:noFill/>
          <a:ln w="19050">
            <a:solidFill>
              <a:srgbClr val="93B5CD"/>
            </a:solidFill>
            <a:prstDash val="solid"/>
          </a:ln>
        </p:spPr>
        <p:txBody>
          <a:bodyPr/>
          <a:lstStyle/>
          <a:p>
            <a:endParaRPr lang="en-US"/>
          </a:p>
        </p:txBody>
      </p:sp>
      <p:sp>
        <p:nvSpPr>
          <p:cNvPr id="7" name="Rounded Rectangle 6">
            <a:extLst>
              <a:ext uri="{FF2B5EF4-FFF2-40B4-BE49-F238E27FC236}">
                <a16:creationId xmlns:a16="http://schemas.microsoft.com/office/drawing/2014/main" id="{30FD01CA-05EA-4595-A3BE-0C09AA348271}"/>
              </a:ext>
            </a:extLst>
          </p:cNvPr>
          <p:cNvSpPr>
            <a:spLocks noGrp="1"/>
          </p:cNvSpPr>
          <p:nvPr/>
        </p:nvSpPr>
        <p:spPr>
          <a:xfrm>
            <a:off x="2762250" y="2190750"/>
            <a:ext cx="2190750" cy="876300"/>
          </a:xfrm>
          <a:prstGeom prst="roundRect">
            <a:avLst>
              <a:gd name="adj" fmla="val 15217"/>
            </a:avLst>
          </a:prstGeom>
          <a:solidFill>
            <a:srgbClr val="FAF9F6"/>
          </a:solidFill>
          <a:ln w="19050">
            <a:solidFill>
              <a:srgbClr val="93B5CD"/>
            </a:solidFill>
            <a:prstDash val="solid"/>
          </a:ln>
        </p:spPr>
        <p:txBody>
          <a:bodyPr/>
          <a:lstStyle/>
          <a:p>
            <a:endParaRPr lang="en-US"/>
          </a:p>
        </p:txBody>
      </p:sp>
      <p:sp>
        <p:nvSpPr>
          <p:cNvPr id="8" name="Rectangle 7">
            <a:extLst>
              <a:ext uri="{FF2B5EF4-FFF2-40B4-BE49-F238E27FC236}">
                <a16:creationId xmlns:a16="http://schemas.microsoft.com/office/drawing/2014/main" id="{4D1532E3-D88B-43C0-8928-A509C978338E}"/>
              </a:ext>
            </a:extLst>
          </p:cNvPr>
          <p:cNvSpPr>
            <a:spLocks noGrp="1"/>
          </p:cNvSpPr>
          <p:nvPr/>
        </p:nvSpPr>
        <p:spPr>
          <a:xfrm>
            <a:off x="2952750" y="2362200"/>
            <a:ext cx="180975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GALLERY</a:t>
            </a:r>
          </a:p>
        </p:txBody>
      </p:sp>
      <p:sp>
        <p:nvSpPr>
          <p:cNvPr id="9" name="Rectangle 8">
            <a:extLst>
              <a:ext uri="{FF2B5EF4-FFF2-40B4-BE49-F238E27FC236}">
                <a16:creationId xmlns:a16="http://schemas.microsoft.com/office/drawing/2014/main" id="{67F56ECF-4601-4CD6-92F3-514A9CF04C3E}"/>
              </a:ext>
            </a:extLst>
          </p:cNvPr>
          <p:cNvSpPr>
            <a:spLocks noGrp="1"/>
          </p:cNvSpPr>
          <p:nvPr/>
        </p:nvSpPr>
        <p:spPr>
          <a:xfrm>
            <a:off x="2952750" y="2667000"/>
            <a:ext cx="1809750" cy="22860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94691F"/>
                </a:solidFill>
                <a:latin typeface="Didot"/>
                <a:ea typeface="Didot"/>
                <a:cs typeface="Didot"/>
              </a:defRPr>
            </a:pPr>
            <a:r>
              <a:rPr sz="1500" b="0">
                <a:solidFill>
                  <a:srgbClr val="94691F"/>
                </a:solidFill>
                <a:latin typeface="Didot"/>
                <a:ea typeface="Didot"/>
                <a:cs typeface="Didot"/>
              </a:rPr>
              <a:t>seen</a:t>
            </a:r>
          </a:p>
        </p:txBody>
      </p:sp>
      <p:sp>
        <p:nvSpPr>
          <p:cNvPr id="10" name="Rounded Rectangle 9">
            <a:extLst>
              <a:ext uri="{FF2B5EF4-FFF2-40B4-BE49-F238E27FC236}">
                <a16:creationId xmlns:a16="http://schemas.microsoft.com/office/drawing/2014/main" id="{ECE0B782-C4C9-46F7-8EA1-5E49ED3B645F}"/>
              </a:ext>
            </a:extLst>
          </p:cNvPr>
          <p:cNvSpPr>
            <a:spLocks noGrp="1"/>
          </p:cNvSpPr>
          <p:nvPr/>
        </p:nvSpPr>
        <p:spPr>
          <a:xfrm>
            <a:off x="7239000" y="2190750"/>
            <a:ext cx="2190750" cy="876300"/>
          </a:xfrm>
          <a:prstGeom prst="roundRect">
            <a:avLst>
              <a:gd name="adj" fmla="val 15217"/>
            </a:avLst>
          </a:prstGeom>
          <a:solidFill>
            <a:srgbClr val="FAF9F6"/>
          </a:solidFill>
          <a:ln w="19050">
            <a:solidFill>
              <a:srgbClr val="93B5CD"/>
            </a:solidFill>
            <a:prstDash val="solid"/>
          </a:ln>
        </p:spPr>
        <p:txBody>
          <a:bodyPr/>
          <a:lstStyle/>
          <a:p>
            <a:endParaRPr lang="en-US"/>
          </a:p>
        </p:txBody>
      </p:sp>
      <p:sp>
        <p:nvSpPr>
          <p:cNvPr id="11" name="Rectangle 10">
            <a:extLst>
              <a:ext uri="{FF2B5EF4-FFF2-40B4-BE49-F238E27FC236}">
                <a16:creationId xmlns:a16="http://schemas.microsoft.com/office/drawing/2014/main" id="{0D7279C7-0B47-46F3-BD2D-141565CF2BB6}"/>
              </a:ext>
            </a:extLst>
          </p:cNvPr>
          <p:cNvSpPr>
            <a:spLocks noGrp="1"/>
          </p:cNvSpPr>
          <p:nvPr/>
        </p:nvSpPr>
        <p:spPr>
          <a:xfrm>
            <a:off x="7429500" y="2362200"/>
            <a:ext cx="180975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SCHOOL</a:t>
            </a:r>
          </a:p>
        </p:txBody>
      </p:sp>
      <p:sp>
        <p:nvSpPr>
          <p:cNvPr id="12" name="Rectangle 11">
            <a:extLst>
              <a:ext uri="{FF2B5EF4-FFF2-40B4-BE49-F238E27FC236}">
                <a16:creationId xmlns:a16="http://schemas.microsoft.com/office/drawing/2014/main" id="{7F8DE1E7-927E-4AC5-A7DD-A4A7B70F4F3A}"/>
              </a:ext>
            </a:extLst>
          </p:cNvPr>
          <p:cNvSpPr>
            <a:spLocks noGrp="1"/>
          </p:cNvSpPr>
          <p:nvPr/>
        </p:nvSpPr>
        <p:spPr>
          <a:xfrm>
            <a:off x="7429500" y="2667000"/>
            <a:ext cx="1809750" cy="22860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94691F"/>
                </a:solidFill>
                <a:latin typeface="Didot"/>
                <a:ea typeface="Didot"/>
                <a:cs typeface="Didot"/>
              </a:defRPr>
            </a:pPr>
            <a:r>
              <a:rPr sz="1500" b="0">
                <a:solidFill>
                  <a:srgbClr val="94691F"/>
                </a:solidFill>
                <a:latin typeface="Didot"/>
                <a:ea typeface="Didot"/>
                <a:cs typeface="Didot"/>
              </a:rPr>
              <a:t>cared for</a:t>
            </a:r>
          </a:p>
        </p:txBody>
      </p:sp>
      <p:sp>
        <p:nvSpPr>
          <p:cNvPr id="13" name="Rounded Rectangle 12">
            <a:extLst>
              <a:ext uri="{FF2B5EF4-FFF2-40B4-BE49-F238E27FC236}">
                <a16:creationId xmlns:a16="http://schemas.microsoft.com/office/drawing/2014/main" id="{0F10A94B-6A0C-4082-9B72-F014F1D41B47}"/>
              </a:ext>
            </a:extLst>
          </p:cNvPr>
          <p:cNvSpPr>
            <a:spLocks noGrp="1"/>
          </p:cNvSpPr>
          <p:nvPr/>
        </p:nvSpPr>
        <p:spPr>
          <a:xfrm>
            <a:off x="2762250" y="4286250"/>
            <a:ext cx="2190750" cy="876300"/>
          </a:xfrm>
          <a:prstGeom prst="roundRect">
            <a:avLst>
              <a:gd name="adj" fmla="val 15217"/>
            </a:avLst>
          </a:prstGeom>
          <a:solidFill>
            <a:srgbClr val="FAF9F6"/>
          </a:solidFill>
          <a:ln w="19050">
            <a:solidFill>
              <a:srgbClr val="93B5CD"/>
            </a:solidFill>
            <a:prstDash val="solid"/>
          </a:ln>
        </p:spPr>
        <p:txBody>
          <a:bodyPr/>
          <a:lstStyle/>
          <a:p>
            <a:endParaRPr lang="en-US"/>
          </a:p>
        </p:txBody>
      </p:sp>
      <p:sp>
        <p:nvSpPr>
          <p:cNvPr id="14" name="Rectangle 13">
            <a:extLst>
              <a:ext uri="{FF2B5EF4-FFF2-40B4-BE49-F238E27FC236}">
                <a16:creationId xmlns:a16="http://schemas.microsoft.com/office/drawing/2014/main" id="{0E4BE0B5-E465-41CF-B329-6012C37AC262}"/>
              </a:ext>
            </a:extLst>
          </p:cNvPr>
          <p:cNvSpPr>
            <a:spLocks noGrp="1"/>
          </p:cNvSpPr>
          <p:nvPr/>
        </p:nvSpPr>
        <p:spPr>
          <a:xfrm>
            <a:off x="2952750" y="4457700"/>
            <a:ext cx="180975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STORE</a:t>
            </a:r>
          </a:p>
        </p:txBody>
      </p:sp>
      <p:sp>
        <p:nvSpPr>
          <p:cNvPr id="15" name="Rectangle 14">
            <a:extLst>
              <a:ext uri="{FF2B5EF4-FFF2-40B4-BE49-F238E27FC236}">
                <a16:creationId xmlns:a16="http://schemas.microsoft.com/office/drawing/2014/main" id="{C4E1896A-DBE0-4D0F-B8E2-380F47B796DA}"/>
              </a:ext>
            </a:extLst>
          </p:cNvPr>
          <p:cNvSpPr>
            <a:spLocks noGrp="1"/>
          </p:cNvSpPr>
          <p:nvPr/>
        </p:nvSpPr>
        <p:spPr>
          <a:xfrm>
            <a:off x="2952750" y="4762500"/>
            <a:ext cx="1809750" cy="22860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94691F"/>
                </a:solidFill>
                <a:latin typeface="Didot"/>
                <a:ea typeface="Didot"/>
                <a:cs typeface="Didot"/>
              </a:defRPr>
            </a:pPr>
            <a:r>
              <a:rPr sz="1500" b="0">
                <a:solidFill>
                  <a:srgbClr val="94691F"/>
                </a:solidFill>
                <a:latin typeface="Didot"/>
                <a:ea typeface="Didot"/>
                <a:cs typeface="Didot"/>
              </a:rPr>
              <a:t>provided for</a:t>
            </a:r>
          </a:p>
        </p:txBody>
      </p:sp>
      <p:sp>
        <p:nvSpPr>
          <p:cNvPr id="16" name="Rounded Rectangle 15">
            <a:extLst>
              <a:ext uri="{FF2B5EF4-FFF2-40B4-BE49-F238E27FC236}">
                <a16:creationId xmlns:a16="http://schemas.microsoft.com/office/drawing/2014/main" id="{597B2A77-65B6-4D92-A5C0-61D886587A87}"/>
              </a:ext>
            </a:extLst>
          </p:cNvPr>
          <p:cNvSpPr>
            <a:spLocks noGrp="1"/>
          </p:cNvSpPr>
          <p:nvPr/>
        </p:nvSpPr>
        <p:spPr>
          <a:xfrm>
            <a:off x="7239000" y="4286250"/>
            <a:ext cx="2190750" cy="876300"/>
          </a:xfrm>
          <a:prstGeom prst="roundRect">
            <a:avLst>
              <a:gd name="adj" fmla="val 15217"/>
            </a:avLst>
          </a:prstGeom>
          <a:solidFill>
            <a:srgbClr val="FAF9F6"/>
          </a:solidFill>
          <a:ln w="19050">
            <a:solidFill>
              <a:srgbClr val="93B5CD"/>
            </a:solidFill>
            <a:prstDash val="solid"/>
          </a:ln>
        </p:spPr>
        <p:txBody>
          <a:bodyPr/>
          <a:lstStyle/>
          <a:p>
            <a:endParaRPr lang="en-US"/>
          </a:p>
        </p:txBody>
      </p:sp>
      <p:sp>
        <p:nvSpPr>
          <p:cNvPr id="17" name="Rectangle 16">
            <a:extLst>
              <a:ext uri="{FF2B5EF4-FFF2-40B4-BE49-F238E27FC236}">
                <a16:creationId xmlns:a16="http://schemas.microsoft.com/office/drawing/2014/main" id="{A5B1737A-EE77-4ED4-AD33-AF6A1829E8E8}"/>
              </a:ext>
            </a:extLst>
          </p:cNvPr>
          <p:cNvSpPr>
            <a:spLocks noGrp="1"/>
          </p:cNvSpPr>
          <p:nvPr/>
        </p:nvSpPr>
        <p:spPr>
          <a:xfrm>
            <a:off x="7429500" y="4457700"/>
            <a:ext cx="180975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FRAMING</a:t>
            </a:r>
          </a:p>
        </p:txBody>
      </p:sp>
      <p:sp>
        <p:nvSpPr>
          <p:cNvPr id="18" name="Rectangle 17">
            <a:extLst>
              <a:ext uri="{FF2B5EF4-FFF2-40B4-BE49-F238E27FC236}">
                <a16:creationId xmlns:a16="http://schemas.microsoft.com/office/drawing/2014/main" id="{2D544FF5-8B4A-4FE7-A0CE-6E60A75286F0}"/>
              </a:ext>
            </a:extLst>
          </p:cNvPr>
          <p:cNvSpPr>
            <a:spLocks noGrp="1"/>
          </p:cNvSpPr>
          <p:nvPr/>
        </p:nvSpPr>
        <p:spPr>
          <a:xfrm>
            <a:off x="7429500" y="4762500"/>
            <a:ext cx="1809750" cy="22860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94691F"/>
                </a:solidFill>
                <a:latin typeface="Didot"/>
                <a:ea typeface="Didot"/>
                <a:cs typeface="Didot"/>
              </a:defRPr>
            </a:pPr>
            <a:r>
              <a:rPr sz="1500" b="0">
                <a:solidFill>
                  <a:srgbClr val="94691F"/>
                </a:solidFill>
                <a:latin typeface="Didot"/>
                <a:ea typeface="Didot"/>
                <a:cs typeface="Didot"/>
              </a:rPr>
              <a:t>proud</a:t>
            </a:r>
          </a:p>
        </p:txBody>
      </p:sp>
      <p:sp>
        <p:nvSpPr>
          <p:cNvPr id="19" name="Oval 18">
            <a:extLst>
              <a:ext uri="{FF2B5EF4-FFF2-40B4-BE49-F238E27FC236}">
                <a16:creationId xmlns:a16="http://schemas.microsoft.com/office/drawing/2014/main" id="{FF22B61D-A7FA-4719-BA89-D19B2ED931F8}"/>
              </a:ext>
            </a:extLst>
          </p:cNvPr>
          <p:cNvSpPr>
            <a:spLocks noGrp="1"/>
          </p:cNvSpPr>
          <p:nvPr/>
        </p:nvSpPr>
        <p:spPr>
          <a:xfrm>
            <a:off x="5095875" y="2990850"/>
            <a:ext cx="2000250" cy="1428750"/>
          </a:xfrm>
          <a:prstGeom prst="ellipse">
            <a:avLst/>
          </a:prstGeom>
          <a:solidFill>
            <a:srgbClr val="0A315C"/>
          </a:solidFill>
          <a:ln w="0">
            <a:noFill/>
            <a:prstDash val="solid"/>
          </a:ln>
        </p:spPr>
        <p:txBody>
          <a:bodyPr/>
          <a:lstStyle/>
          <a:p>
            <a:endParaRPr lang="en-US"/>
          </a:p>
        </p:txBody>
      </p:sp>
      <p:sp>
        <p:nvSpPr>
          <p:cNvPr id="20" name="Rectangle 19">
            <a:extLst>
              <a:ext uri="{FF2B5EF4-FFF2-40B4-BE49-F238E27FC236}">
                <a16:creationId xmlns:a16="http://schemas.microsoft.com/office/drawing/2014/main" id="{5F33F853-B181-44C5-A0F5-169FE146131D}"/>
              </a:ext>
            </a:extLst>
          </p:cNvPr>
          <p:cNvSpPr>
            <a:spLocks noGrp="1"/>
          </p:cNvSpPr>
          <p:nvPr/>
        </p:nvSpPr>
        <p:spPr>
          <a:xfrm>
            <a:off x="5334000" y="3352800"/>
            <a:ext cx="1524000" cy="533400"/>
          </a:xfrm>
          <a:prstGeom prst="rect">
            <a:avLst/>
          </a:prstGeom>
          <a:noFill/>
          <a:ln w="0">
            <a:noFill/>
            <a:prstDash val="solid"/>
          </a:ln>
        </p:spPr>
        <p:txBody>
          <a:bodyPr wrap="square" lIns="0" tIns="0" rIns="0" bIns="0" anchor="ctr">
            <a:normAutofit/>
          </a:bodyPr>
          <a:lstStyle/>
          <a:p>
            <a:pPr algn="ctr">
              <a:lnSpc>
                <a:spcPct val="100000"/>
              </a:lnSpc>
              <a:buNone/>
              <a:defRPr sz="1425" b="1">
                <a:solidFill>
                  <a:srgbClr val="FAF9F6"/>
                </a:solidFill>
                <a:latin typeface="Avenir Next"/>
                <a:ea typeface="Avenir Next"/>
                <a:cs typeface="Avenir Next"/>
              </a:defRPr>
            </a:pPr>
            <a:r>
              <a:rPr sz="1425" b="1">
                <a:solidFill>
                  <a:srgbClr val="FAF9F6"/>
                </a:solidFill>
                <a:latin typeface="Avenir Next"/>
                <a:ea typeface="Avenir Next"/>
                <a:cs typeface="Avenir Next"/>
              </a:rPr>
              <a:t>THE PERSON</a:t>
            </a:r>
          </a:p>
        </p:txBody>
      </p:sp>
      <p:sp>
        <p:nvSpPr>
          <p:cNvPr id="21" name="Rectangle 20">
            <a:extLst>
              <a:ext uri="{FF2B5EF4-FFF2-40B4-BE49-F238E27FC236}">
                <a16:creationId xmlns:a16="http://schemas.microsoft.com/office/drawing/2014/main" id="{B647D723-728F-44B3-A876-CAA39F890B50}"/>
              </a:ext>
            </a:extLst>
          </p:cNvPr>
          <p:cNvSpPr>
            <a:spLocks noGrp="1"/>
          </p:cNvSpPr>
          <p:nvPr/>
        </p:nvSpPr>
        <p:spPr>
          <a:xfrm>
            <a:off x="1619250" y="5734050"/>
            <a:ext cx="8953500" cy="342900"/>
          </a:xfrm>
          <a:prstGeom prst="rect">
            <a:avLst/>
          </a:prstGeom>
          <a:noFill/>
          <a:ln w="0">
            <a:noFill/>
            <a:prstDash val="solid"/>
          </a:ln>
        </p:spPr>
        <p:txBody>
          <a:bodyPr wrap="square" lIns="0" tIns="0" rIns="0" bIns="0" anchor="t">
            <a:normAutofit/>
          </a:bodyPr>
          <a:lstStyle/>
          <a:p>
            <a:pPr algn="ctr">
              <a:lnSpc>
                <a:spcPct val="100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Four rooms. Four nutrients. A field that teaches people what they can become.</a:t>
            </a:r>
          </a:p>
        </p:txBody>
      </p:sp>
      <p:sp>
        <p:nvSpPr>
          <p:cNvPr id="22" name="Rectangle 21">
            <a:extLst>
              <a:ext uri="{FF2B5EF4-FFF2-40B4-BE49-F238E27FC236}">
                <a16:creationId xmlns:a16="http://schemas.microsoft.com/office/drawing/2014/main" id="{D3E5579C-3E04-4092-8123-4870884B276A}"/>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23" name="Rectangle 22">
            <a:extLst>
              <a:ext uri="{FF2B5EF4-FFF2-40B4-BE49-F238E27FC236}">
                <a16:creationId xmlns:a16="http://schemas.microsoft.com/office/drawing/2014/main" id="{53E273B4-BC48-427E-A7E9-00E4ABD50B72}"/>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10</a:t>
            </a:r>
          </a:p>
        </p:txBody>
      </p:sp>
    </p:spTree>
    <p:extLst>
      <p:ext uri="{BB962C8B-B14F-4D97-AF65-F5344CB8AC3E}">
        <p14:creationId xmlns:p14="http://schemas.microsoft.com/office/powerpoint/2010/main" val="934057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3ED017B1-1803-4639-AB30-8CCABA0F6AF4}"/>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No map of light is complete without shadow</a:t>
            </a:r>
          </a:p>
        </p:txBody>
      </p:sp>
      <p:sp>
        <p:nvSpPr>
          <p:cNvPr id="2" name="Rectangle 1">
            <a:extLst>
              <a:ext uri="{FF2B5EF4-FFF2-40B4-BE49-F238E27FC236}">
                <a16:creationId xmlns:a16="http://schemas.microsoft.com/office/drawing/2014/main" id="{7E0F22A6-36D0-423B-8593-0B4A03F9437C}"/>
              </a:ext>
            </a:extLst>
          </p:cNvPr>
          <p:cNvSpPr>
            <a:spLocks noGrp="1"/>
          </p:cNvSpPr>
          <p:nvPr/>
        </p:nvSpPr>
        <p:spPr>
          <a:xfrm>
            <a:off x="876300" y="142875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D1</a:t>
            </a:r>
          </a:p>
        </p:txBody>
      </p:sp>
      <p:sp>
        <p:nvSpPr>
          <p:cNvPr id="3" name="Rounded Rectangle 2">
            <a:extLst>
              <a:ext uri="{FF2B5EF4-FFF2-40B4-BE49-F238E27FC236}">
                <a16:creationId xmlns:a16="http://schemas.microsoft.com/office/drawing/2014/main" id="{516EFAB5-C918-4097-89B3-5ED95652CAAB}"/>
              </a:ext>
            </a:extLst>
          </p:cNvPr>
          <p:cNvSpPr>
            <a:spLocks noGrp="1"/>
          </p:cNvSpPr>
          <p:nvPr/>
        </p:nvSpPr>
        <p:spPr>
          <a:xfrm>
            <a:off x="1428750" y="1333500"/>
            <a:ext cx="6858000" cy="438150"/>
          </a:xfrm>
          <a:prstGeom prst="roundRect">
            <a:avLst>
              <a:gd name="adj" fmla="val 21739"/>
            </a:avLst>
          </a:prstGeom>
          <a:solidFill>
            <a:srgbClr val="E7F0F4"/>
          </a:solidFill>
          <a:ln w="0">
            <a:noFill/>
            <a:prstDash val="solid"/>
          </a:ln>
        </p:spPr>
        <p:txBody>
          <a:bodyPr/>
          <a:lstStyle/>
          <a:p>
            <a:endParaRPr lang="en-US"/>
          </a:p>
        </p:txBody>
      </p:sp>
      <p:sp>
        <p:nvSpPr>
          <p:cNvPr id="4" name="Rectangle 3">
            <a:extLst>
              <a:ext uri="{FF2B5EF4-FFF2-40B4-BE49-F238E27FC236}">
                <a16:creationId xmlns:a16="http://schemas.microsoft.com/office/drawing/2014/main" id="{38BB7FBC-5B25-4596-98A0-F6B3012B24F3}"/>
              </a:ext>
            </a:extLst>
          </p:cNvPr>
          <p:cNvSpPr>
            <a:spLocks noGrp="1"/>
          </p:cNvSpPr>
          <p:nvPr/>
        </p:nvSpPr>
        <p:spPr>
          <a:xfrm>
            <a:off x="1619250" y="140970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INDIVIDUAL / PSYCHOLOGICAL</a:t>
            </a:r>
          </a:p>
        </p:txBody>
      </p:sp>
      <p:sp>
        <p:nvSpPr>
          <p:cNvPr id="5" name="Rectangle 4">
            <a:extLst>
              <a:ext uri="{FF2B5EF4-FFF2-40B4-BE49-F238E27FC236}">
                <a16:creationId xmlns:a16="http://schemas.microsoft.com/office/drawing/2014/main" id="{8A6EA713-129E-4C39-9AD8-65408FF776AD}"/>
              </a:ext>
            </a:extLst>
          </p:cNvPr>
          <p:cNvSpPr>
            <a:spLocks noGrp="1"/>
          </p:cNvSpPr>
          <p:nvPr/>
        </p:nvSpPr>
        <p:spPr>
          <a:xfrm>
            <a:off x="876300" y="198120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D2</a:t>
            </a:r>
          </a:p>
        </p:txBody>
      </p:sp>
      <p:sp>
        <p:nvSpPr>
          <p:cNvPr id="6" name="Rounded Rectangle 5">
            <a:extLst>
              <a:ext uri="{FF2B5EF4-FFF2-40B4-BE49-F238E27FC236}">
                <a16:creationId xmlns:a16="http://schemas.microsoft.com/office/drawing/2014/main" id="{0AA52656-4638-46EA-8A60-9D24D25C338E}"/>
              </a:ext>
            </a:extLst>
          </p:cNvPr>
          <p:cNvSpPr>
            <a:spLocks noGrp="1"/>
          </p:cNvSpPr>
          <p:nvPr/>
        </p:nvSpPr>
        <p:spPr>
          <a:xfrm>
            <a:off x="1428750" y="1885950"/>
            <a:ext cx="6858000" cy="438150"/>
          </a:xfrm>
          <a:prstGeom prst="roundRect">
            <a:avLst>
              <a:gd name="adj" fmla="val 21739"/>
            </a:avLst>
          </a:prstGeom>
          <a:solidFill>
            <a:srgbClr val="BED9E8"/>
          </a:solidFill>
          <a:ln w="0">
            <a:noFill/>
            <a:prstDash val="solid"/>
          </a:ln>
        </p:spPr>
        <p:txBody>
          <a:bodyPr/>
          <a:lstStyle/>
          <a:p>
            <a:endParaRPr lang="en-US"/>
          </a:p>
        </p:txBody>
      </p:sp>
      <p:sp>
        <p:nvSpPr>
          <p:cNvPr id="7" name="Rectangle 6">
            <a:extLst>
              <a:ext uri="{FF2B5EF4-FFF2-40B4-BE49-F238E27FC236}">
                <a16:creationId xmlns:a16="http://schemas.microsoft.com/office/drawing/2014/main" id="{EB0432C4-85E4-4AB2-A91B-CD507203AE9D}"/>
              </a:ext>
            </a:extLst>
          </p:cNvPr>
          <p:cNvSpPr>
            <a:spLocks noGrp="1"/>
          </p:cNvSpPr>
          <p:nvPr/>
        </p:nvSpPr>
        <p:spPr>
          <a:xfrm>
            <a:off x="1619250" y="196215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RELATIONAL / SOCIAL</a:t>
            </a:r>
          </a:p>
        </p:txBody>
      </p:sp>
      <p:sp>
        <p:nvSpPr>
          <p:cNvPr id="8" name="Rectangle 7">
            <a:extLst>
              <a:ext uri="{FF2B5EF4-FFF2-40B4-BE49-F238E27FC236}">
                <a16:creationId xmlns:a16="http://schemas.microsoft.com/office/drawing/2014/main" id="{E807C010-25F0-4894-B906-964F727D8448}"/>
              </a:ext>
            </a:extLst>
          </p:cNvPr>
          <p:cNvSpPr>
            <a:spLocks noGrp="1"/>
          </p:cNvSpPr>
          <p:nvPr/>
        </p:nvSpPr>
        <p:spPr>
          <a:xfrm>
            <a:off x="876300" y="253365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D3</a:t>
            </a:r>
          </a:p>
        </p:txBody>
      </p:sp>
      <p:sp>
        <p:nvSpPr>
          <p:cNvPr id="9" name="Rounded Rectangle 8">
            <a:extLst>
              <a:ext uri="{FF2B5EF4-FFF2-40B4-BE49-F238E27FC236}">
                <a16:creationId xmlns:a16="http://schemas.microsoft.com/office/drawing/2014/main" id="{3C1A070E-C908-4D37-86DD-D1CB09DD7A70}"/>
              </a:ext>
            </a:extLst>
          </p:cNvPr>
          <p:cNvSpPr>
            <a:spLocks noGrp="1"/>
          </p:cNvSpPr>
          <p:nvPr/>
        </p:nvSpPr>
        <p:spPr>
          <a:xfrm>
            <a:off x="1428750" y="2438400"/>
            <a:ext cx="6858000" cy="438150"/>
          </a:xfrm>
          <a:prstGeom prst="roundRect">
            <a:avLst>
              <a:gd name="adj" fmla="val 21739"/>
            </a:avLst>
          </a:prstGeom>
          <a:solidFill>
            <a:srgbClr val="E7F0F4"/>
          </a:solidFill>
          <a:ln w="0">
            <a:noFill/>
            <a:prstDash val="solid"/>
          </a:ln>
        </p:spPr>
        <p:txBody>
          <a:bodyPr/>
          <a:lstStyle/>
          <a:p>
            <a:endParaRPr lang="en-US"/>
          </a:p>
        </p:txBody>
      </p:sp>
      <p:sp>
        <p:nvSpPr>
          <p:cNvPr id="10" name="Rectangle 9">
            <a:extLst>
              <a:ext uri="{FF2B5EF4-FFF2-40B4-BE49-F238E27FC236}">
                <a16:creationId xmlns:a16="http://schemas.microsoft.com/office/drawing/2014/main" id="{FCA66195-DBEF-481B-A00F-7E1E3D6D710B}"/>
              </a:ext>
            </a:extLst>
          </p:cNvPr>
          <p:cNvSpPr>
            <a:spLocks noGrp="1"/>
          </p:cNvSpPr>
          <p:nvPr/>
        </p:nvSpPr>
        <p:spPr>
          <a:xfrm>
            <a:off x="1619250" y="251460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COLLECTIVE / CULTURAL</a:t>
            </a:r>
          </a:p>
        </p:txBody>
      </p:sp>
      <p:sp>
        <p:nvSpPr>
          <p:cNvPr id="11" name="Rectangle 10">
            <a:extLst>
              <a:ext uri="{FF2B5EF4-FFF2-40B4-BE49-F238E27FC236}">
                <a16:creationId xmlns:a16="http://schemas.microsoft.com/office/drawing/2014/main" id="{A0A30688-CBB6-4C56-8642-3333E061C005}"/>
              </a:ext>
            </a:extLst>
          </p:cNvPr>
          <p:cNvSpPr>
            <a:spLocks noGrp="1"/>
          </p:cNvSpPr>
          <p:nvPr/>
        </p:nvSpPr>
        <p:spPr>
          <a:xfrm>
            <a:off x="876300" y="308610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D4</a:t>
            </a:r>
          </a:p>
        </p:txBody>
      </p:sp>
      <p:sp>
        <p:nvSpPr>
          <p:cNvPr id="12" name="Rounded Rectangle 11">
            <a:extLst>
              <a:ext uri="{FF2B5EF4-FFF2-40B4-BE49-F238E27FC236}">
                <a16:creationId xmlns:a16="http://schemas.microsoft.com/office/drawing/2014/main" id="{7DC5616B-3033-4E10-8984-A30733A6AE72}"/>
              </a:ext>
            </a:extLst>
          </p:cNvPr>
          <p:cNvSpPr>
            <a:spLocks noGrp="1"/>
          </p:cNvSpPr>
          <p:nvPr/>
        </p:nvSpPr>
        <p:spPr>
          <a:xfrm>
            <a:off x="1428750" y="2990850"/>
            <a:ext cx="6858000" cy="438150"/>
          </a:xfrm>
          <a:prstGeom prst="roundRect">
            <a:avLst>
              <a:gd name="adj" fmla="val 21739"/>
            </a:avLst>
          </a:prstGeom>
          <a:solidFill>
            <a:srgbClr val="BED9E8"/>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6C453A96-05DD-4931-B957-3963A69F5F51}"/>
              </a:ext>
            </a:extLst>
          </p:cNvPr>
          <p:cNvSpPr>
            <a:spLocks noGrp="1"/>
          </p:cNvSpPr>
          <p:nvPr/>
        </p:nvSpPr>
        <p:spPr>
          <a:xfrm>
            <a:off x="1619250" y="306705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STRUCTURAL / SYSTEMIC</a:t>
            </a:r>
          </a:p>
        </p:txBody>
      </p:sp>
      <p:sp>
        <p:nvSpPr>
          <p:cNvPr id="14" name="Rectangle 13">
            <a:extLst>
              <a:ext uri="{FF2B5EF4-FFF2-40B4-BE49-F238E27FC236}">
                <a16:creationId xmlns:a16="http://schemas.microsoft.com/office/drawing/2014/main" id="{23A2CA85-57B7-4173-BEA3-5CFD20212D29}"/>
              </a:ext>
            </a:extLst>
          </p:cNvPr>
          <p:cNvSpPr>
            <a:spLocks noGrp="1"/>
          </p:cNvSpPr>
          <p:nvPr/>
        </p:nvSpPr>
        <p:spPr>
          <a:xfrm>
            <a:off x="876300" y="363855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D5</a:t>
            </a:r>
          </a:p>
        </p:txBody>
      </p:sp>
      <p:sp>
        <p:nvSpPr>
          <p:cNvPr id="15" name="Rounded Rectangle 14">
            <a:extLst>
              <a:ext uri="{FF2B5EF4-FFF2-40B4-BE49-F238E27FC236}">
                <a16:creationId xmlns:a16="http://schemas.microsoft.com/office/drawing/2014/main" id="{A35EC17C-220F-4378-B735-3172A5666899}"/>
              </a:ext>
            </a:extLst>
          </p:cNvPr>
          <p:cNvSpPr>
            <a:spLocks noGrp="1"/>
          </p:cNvSpPr>
          <p:nvPr/>
        </p:nvSpPr>
        <p:spPr>
          <a:xfrm>
            <a:off x="1428750" y="3543300"/>
            <a:ext cx="6858000" cy="438150"/>
          </a:xfrm>
          <a:prstGeom prst="roundRect">
            <a:avLst>
              <a:gd name="adj" fmla="val 21739"/>
            </a:avLst>
          </a:prstGeom>
          <a:solidFill>
            <a:srgbClr val="E7F0F4"/>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E09B828E-58D0-4499-8D5E-EEB396E3685C}"/>
              </a:ext>
            </a:extLst>
          </p:cNvPr>
          <p:cNvSpPr>
            <a:spLocks noGrp="1"/>
          </p:cNvSpPr>
          <p:nvPr/>
        </p:nvSpPr>
        <p:spPr>
          <a:xfrm>
            <a:off x="1619250" y="361950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EXISTENTIAL / SPIRITUAL</a:t>
            </a:r>
          </a:p>
        </p:txBody>
      </p:sp>
      <p:sp>
        <p:nvSpPr>
          <p:cNvPr id="17" name="Rectangle 16">
            <a:extLst>
              <a:ext uri="{FF2B5EF4-FFF2-40B4-BE49-F238E27FC236}">
                <a16:creationId xmlns:a16="http://schemas.microsoft.com/office/drawing/2014/main" id="{61A8DCFD-0C4D-4B3F-BBFF-655649468030}"/>
              </a:ext>
            </a:extLst>
          </p:cNvPr>
          <p:cNvSpPr>
            <a:spLocks noGrp="1"/>
          </p:cNvSpPr>
          <p:nvPr/>
        </p:nvSpPr>
        <p:spPr>
          <a:xfrm>
            <a:off x="876300" y="419100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D6</a:t>
            </a:r>
          </a:p>
        </p:txBody>
      </p:sp>
      <p:sp>
        <p:nvSpPr>
          <p:cNvPr id="18" name="Rounded Rectangle 17">
            <a:extLst>
              <a:ext uri="{FF2B5EF4-FFF2-40B4-BE49-F238E27FC236}">
                <a16:creationId xmlns:a16="http://schemas.microsoft.com/office/drawing/2014/main" id="{47255852-14A8-4613-81D4-A6725E303055}"/>
              </a:ext>
            </a:extLst>
          </p:cNvPr>
          <p:cNvSpPr>
            <a:spLocks noGrp="1"/>
          </p:cNvSpPr>
          <p:nvPr/>
        </p:nvSpPr>
        <p:spPr>
          <a:xfrm>
            <a:off x="1428750" y="4095750"/>
            <a:ext cx="6858000" cy="438150"/>
          </a:xfrm>
          <a:prstGeom prst="roundRect">
            <a:avLst>
              <a:gd name="adj" fmla="val 21739"/>
            </a:avLst>
          </a:prstGeom>
          <a:solidFill>
            <a:srgbClr val="BED9E8"/>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62FB571B-7593-44CD-8EA2-295E1D906EED}"/>
              </a:ext>
            </a:extLst>
          </p:cNvPr>
          <p:cNvSpPr>
            <a:spLocks noGrp="1"/>
          </p:cNvSpPr>
          <p:nvPr/>
        </p:nvSpPr>
        <p:spPr>
          <a:xfrm>
            <a:off x="1619250" y="417195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SOMATIC / BIOLOGICAL</a:t>
            </a:r>
          </a:p>
        </p:txBody>
      </p:sp>
      <p:sp>
        <p:nvSpPr>
          <p:cNvPr id="20" name="Rectangle 19">
            <a:extLst>
              <a:ext uri="{FF2B5EF4-FFF2-40B4-BE49-F238E27FC236}">
                <a16:creationId xmlns:a16="http://schemas.microsoft.com/office/drawing/2014/main" id="{92B8C0AA-811D-49D3-8DD5-8CE79619C018}"/>
              </a:ext>
            </a:extLst>
          </p:cNvPr>
          <p:cNvSpPr>
            <a:spLocks noGrp="1"/>
          </p:cNvSpPr>
          <p:nvPr/>
        </p:nvSpPr>
        <p:spPr>
          <a:xfrm>
            <a:off x="876300" y="4743450"/>
            <a:ext cx="438150" cy="285750"/>
          </a:xfrm>
          <a:prstGeom prst="rect">
            <a:avLst/>
          </a:prstGeom>
          <a:noFill/>
          <a:ln w="0">
            <a:noFill/>
            <a:prstDash val="solid"/>
          </a:ln>
        </p:spPr>
        <p:txBody>
          <a:bodyPr wrap="square" lIns="0" tIns="0" rIns="0" bIns="0" anchor="t">
            <a:normAutofit/>
          </a:bodyPr>
          <a:lstStyle/>
          <a:p>
            <a:pPr algn="ctr">
              <a:lnSpc>
                <a:spcPct val="100000"/>
              </a:lnSpc>
              <a:buNone/>
              <a:defRPr sz="1575" b="0">
                <a:solidFill>
                  <a:srgbClr val="D2B06C"/>
                </a:solidFill>
                <a:latin typeface="Didot"/>
                <a:ea typeface="Didot"/>
                <a:cs typeface="Didot"/>
              </a:defRPr>
            </a:pPr>
            <a:r>
              <a:rPr sz="1575" b="0">
                <a:solidFill>
                  <a:srgbClr val="D2B06C"/>
                </a:solidFill>
                <a:latin typeface="Didot"/>
                <a:ea typeface="Didot"/>
                <a:cs typeface="Didot"/>
              </a:rPr>
              <a:t>D7</a:t>
            </a:r>
          </a:p>
        </p:txBody>
      </p:sp>
      <p:sp>
        <p:nvSpPr>
          <p:cNvPr id="21" name="Rounded Rectangle 20">
            <a:extLst>
              <a:ext uri="{FF2B5EF4-FFF2-40B4-BE49-F238E27FC236}">
                <a16:creationId xmlns:a16="http://schemas.microsoft.com/office/drawing/2014/main" id="{7BBADBFD-A96C-41D7-BBCE-118018B3249C}"/>
              </a:ext>
            </a:extLst>
          </p:cNvPr>
          <p:cNvSpPr>
            <a:spLocks noGrp="1"/>
          </p:cNvSpPr>
          <p:nvPr/>
        </p:nvSpPr>
        <p:spPr>
          <a:xfrm>
            <a:off x="1428750" y="4648200"/>
            <a:ext cx="6858000" cy="438150"/>
          </a:xfrm>
          <a:prstGeom prst="roundRect">
            <a:avLst>
              <a:gd name="adj" fmla="val 21739"/>
            </a:avLst>
          </a:prstGeom>
          <a:solidFill>
            <a:srgbClr val="E7F0F4"/>
          </a:solidFill>
          <a:ln w="0">
            <a:noFill/>
            <a:prstDash val="solid"/>
          </a:ln>
        </p:spPr>
        <p:txBody>
          <a:bodyPr/>
          <a:lstStyle/>
          <a:p>
            <a:endParaRPr lang="en-US"/>
          </a:p>
        </p:txBody>
      </p:sp>
      <p:sp>
        <p:nvSpPr>
          <p:cNvPr id="22" name="Rectangle 21">
            <a:extLst>
              <a:ext uri="{FF2B5EF4-FFF2-40B4-BE49-F238E27FC236}">
                <a16:creationId xmlns:a16="http://schemas.microsoft.com/office/drawing/2014/main" id="{DD574249-1D16-46D4-9A3E-9296CE88F936}"/>
              </a:ext>
            </a:extLst>
          </p:cNvPr>
          <p:cNvSpPr>
            <a:spLocks noGrp="1"/>
          </p:cNvSpPr>
          <p:nvPr/>
        </p:nvSpPr>
        <p:spPr>
          <a:xfrm>
            <a:off x="1619250" y="4724400"/>
            <a:ext cx="6477000" cy="285750"/>
          </a:xfrm>
          <a:prstGeom prst="rect">
            <a:avLst/>
          </a:prstGeom>
          <a:noFill/>
          <a:ln w="0">
            <a:noFill/>
            <a:prstDash val="solid"/>
          </a:ln>
        </p:spPr>
        <p:txBody>
          <a:bodyPr wrap="square" lIns="0" tIns="0" rIns="0" bIns="0" anchor="ctr">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ENVIRONMENTAL / PLANETARY</a:t>
            </a:r>
          </a:p>
        </p:txBody>
      </p:sp>
      <p:sp>
        <p:nvSpPr>
          <p:cNvPr id="23" name="Rectangle 22">
            <a:extLst>
              <a:ext uri="{FF2B5EF4-FFF2-40B4-BE49-F238E27FC236}">
                <a16:creationId xmlns:a16="http://schemas.microsoft.com/office/drawing/2014/main" id="{F06685B9-EE25-4252-BDB0-F08DCA58E5A7}"/>
              </a:ext>
            </a:extLst>
          </p:cNvPr>
          <p:cNvSpPr>
            <a:spLocks noGrp="1"/>
          </p:cNvSpPr>
          <p:nvPr/>
        </p:nvSpPr>
        <p:spPr>
          <a:xfrm>
            <a:off x="8572500" y="2152650"/>
            <a:ext cx="3143250" cy="704850"/>
          </a:xfrm>
          <a:prstGeom prst="rect">
            <a:avLst/>
          </a:prstGeom>
          <a:noFill/>
          <a:ln w="0">
            <a:noFill/>
            <a:prstDash val="solid"/>
          </a:ln>
        </p:spPr>
        <p:txBody>
          <a:bodyPr wrap="square" lIns="0" tIns="0" rIns="0" bIns="0" anchor="ctr">
            <a:normAutofit/>
          </a:bodyPr>
          <a:lstStyle/>
          <a:p>
            <a:pPr algn="ctr">
              <a:lnSpc>
                <a:spcPct val="100000"/>
              </a:lnSpc>
              <a:buNone/>
              <a:defRPr sz="2550" b="0">
                <a:solidFill>
                  <a:srgbClr val="0A315C"/>
                </a:solidFill>
                <a:latin typeface="Didot"/>
                <a:ea typeface="Didot"/>
                <a:cs typeface="Didot"/>
              </a:defRPr>
            </a:pPr>
            <a:r>
              <a:rPr sz="2550" b="0">
                <a:solidFill>
                  <a:srgbClr val="0A315C"/>
                </a:solidFill>
                <a:latin typeface="Didot"/>
                <a:ea typeface="Didot"/>
                <a:cs typeface="Didot"/>
              </a:rPr>
              <a:t>FPI = 100 - GPTM</a:t>
            </a:r>
          </a:p>
        </p:txBody>
      </p:sp>
      <p:sp>
        <p:nvSpPr>
          <p:cNvPr id="24" name="Rectangle 23">
            <a:extLst>
              <a:ext uri="{FF2B5EF4-FFF2-40B4-BE49-F238E27FC236}">
                <a16:creationId xmlns:a16="http://schemas.microsoft.com/office/drawing/2014/main" id="{73B8461C-DF54-4F0B-ACA1-31AEFB5C0442}"/>
              </a:ext>
            </a:extLst>
          </p:cNvPr>
          <p:cNvSpPr>
            <a:spLocks noGrp="1"/>
          </p:cNvSpPr>
          <p:nvPr/>
        </p:nvSpPr>
        <p:spPr>
          <a:xfrm>
            <a:off x="9048750" y="3067050"/>
            <a:ext cx="2190750" cy="38100"/>
          </a:xfrm>
          <a:prstGeom prst="rect">
            <a:avLst/>
          </a:prstGeom>
          <a:solidFill>
            <a:srgbClr val="D2B06C"/>
          </a:solidFill>
          <a:ln w="0">
            <a:noFill/>
            <a:prstDash val="solid"/>
          </a:ln>
        </p:spPr>
        <p:txBody>
          <a:bodyPr/>
          <a:lstStyle/>
          <a:p>
            <a:endParaRPr lang="en-US"/>
          </a:p>
        </p:txBody>
      </p:sp>
      <p:sp>
        <p:nvSpPr>
          <p:cNvPr id="25" name="Rectangle 24">
            <a:extLst>
              <a:ext uri="{FF2B5EF4-FFF2-40B4-BE49-F238E27FC236}">
                <a16:creationId xmlns:a16="http://schemas.microsoft.com/office/drawing/2014/main" id="{DF7CB47F-2DBF-4A13-8DE0-5F2B902C2A6C}"/>
              </a:ext>
            </a:extLst>
          </p:cNvPr>
          <p:cNvSpPr>
            <a:spLocks noGrp="1"/>
          </p:cNvSpPr>
          <p:nvPr/>
        </p:nvSpPr>
        <p:spPr>
          <a:xfrm>
            <a:off x="8667750" y="3371850"/>
            <a:ext cx="2857500" cy="952500"/>
          </a:xfrm>
          <a:prstGeom prst="rect">
            <a:avLst/>
          </a:prstGeom>
          <a:noFill/>
          <a:ln w="0">
            <a:noFill/>
            <a:prstDash val="solid"/>
          </a:ln>
        </p:spPr>
        <p:txBody>
          <a:bodyPr wrap="square" lIns="0" tIns="0" rIns="0" bIns="0" anchor="t">
            <a:normAutofit/>
          </a:bodyPr>
          <a:lstStyle/>
          <a:p>
            <a:pPr algn="ctr">
              <a:lnSpc>
                <a:spcPct val="114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Population-level estimate. Preliminary and heuristic.</a:t>
            </a:r>
          </a:p>
        </p:txBody>
      </p:sp>
      <p:sp>
        <p:nvSpPr>
          <p:cNvPr id="26" name="Rectangle 25">
            <a:extLst>
              <a:ext uri="{FF2B5EF4-FFF2-40B4-BE49-F238E27FC236}">
                <a16:creationId xmlns:a16="http://schemas.microsoft.com/office/drawing/2014/main" id="{C88A673B-F7A2-438F-9C3F-C10809D7D93F}"/>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27" name="Rectangle 26">
            <a:extLst>
              <a:ext uri="{FF2B5EF4-FFF2-40B4-BE49-F238E27FC236}">
                <a16:creationId xmlns:a16="http://schemas.microsoft.com/office/drawing/2014/main" id="{1BBFE590-8093-47D0-BE06-3DC36D276835}"/>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11</a:t>
            </a:r>
          </a:p>
        </p:txBody>
      </p:sp>
    </p:spTree>
    <p:extLst>
      <p:ext uri="{BB962C8B-B14F-4D97-AF65-F5344CB8AC3E}">
        <p14:creationId xmlns:p14="http://schemas.microsoft.com/office/powerpoint/2010/main" val="624201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ED9E8"/>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D2A4BCA-FA4D-4AAE-92B8-D5DCC4FCF54D}"/>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Three bodies of testimony</a:t>
            </a:r>
          </a:p>
        </p:txBody>
      </p:sp>
      <p:sp>
        <p:nvSpPr>
          <p:cNvPr id="2" name="Rectangle 1">
            <a:extLst>
              <a:ext uri="{FF2B5EF4-FFF2-40B4-BE49-F238E27FC236}">
                <a16:creationId xmlns:a16="http://schemas.microsoft.com/office/drawing/2014/main" id="{D422C468-A6C7-4109-B09D-A226AFC31FC6}"/>
              </a:ext>
            </a:extLst>
          </p:cNvPr>
          <p:cNvSpPr>
            <a:spLocks noGrp="1"/>
          </p:cNvSpPr>
          <p:nvPr/>
        </p:nvSpPr>
        <p:spPr>
          <a:xfrm>
            <a:off x="666750" y="1200150"/>
            <a:ext cx="4476750" cy="952500"/>
          </a:xfrm>
          <a:prstGeom prst="rect">
            <a:avLst/>
          </a:prstGeom>
          <a:noFill/>
          <a:ln w="0">
            <a:noFill/>
            <a:prstDash val="solid"/>
          </a:ln>
        </p:spPr>
        <p:txBody>
          <a:bodyPr wrap="square" lIns="0" tIns="0" rIns="0" bIns="0" anchor="t">
            <a:normAutofit/>
          </a:bodyPr>
          <a:lstStyle/>
          <a:p>
            <a:pPr algn="l">
              <a:lnSpc>
                <a:spcPct val="112000"/>
              </a:lnSpc>
              <a:buNone/>
              <a:defRPr sz="1800" b="0">
                <a:solidFill>
                  <a:srgbClr val="203050"/>
                </a:solidFill>
                <a:latin typeface="Avenir Next"/>
                <a:ea typeface="Avenir Next"/>
                <a:cs typeface="Avenir Next"/>
              </a:defRPr>
            </a:pPr>
            <a:r>
              <a:rPr sz="1800" b="0">
                <a:solidFill>
                  <a:srgbClr val="203050"/>
                </a:solidFill>
                <a:latin typeface="Avenir Next"/>
                <a:ea typeface="Avenir Next"/>
                <a:cs typeface="Avenir Next"/>
              </a:rPr>
              <a:t>Independent sources converge on compatible capacities while their doctrines remain distinct.</a:t>
            </a:r>
          </a:p>
        </p:txBody>
      </p:sp>
      <p:sp>
        <p:nvSpPr>
          <p:cNvPr id="3" name="Rectangle 2">
            <a:extLst>
              <a:ext uri="{FF2B5EF4-FFF2-40B4-BE49-F238E27FC236}">
                <a16:creationId xmlns:a16="http://schemas.microsoft.com/office/drawing/2014/main" id="{BB591FB0-A016-4382-A076-6726D07D7159}"/>
              </a:ext>
            </a:extLst>
          </p:cNvPr>
          <p:cNvSpPr>
            <a:spLocks noGrp="1"/>
          </p:cNvSpPr>
          <p:nvPr/>
        </p:nvSpPr>
        <p:spPr>
          <a:xfrm>
            <a:off x="666750" y="2762250"/>
            <a:ext cx="4095750" cy="952500"/>
          </a:xfrm>
          <a:prstGeom prst="rect">
            <a:avLst/>
          </a:prstGeom>
          <a:noFill/>
          <a:ln w="0">
            <a:noFill/>
            <a:prstDash val="solid"/>
          </a:ln>
        </p:spPr>
        <p:txBody>
          <a:bodyPr wrap="square" lIns="0" tIns="0" rIns="0" bIns="0" anchor="t">
            <a:normAutofit/>
          </a:bodyPr>
          <a:lstStyle/>
          <a:p>
            <a:pPr algn="l">
              <a:lnSpc>
                <a:spcPct val="105000"/>
              </a:lnSpc>
              <a:buNone/>
              <a:defRPr sz="2550" b="0">
                <a:solidFill>
                  <a:srgbClr val="0A315C"/>
                </a:solidFill>
                <a:latin typeface="Didot"/>
                <a:ea typeface="Didot"/>
                <a:cs typeface="Didot"/>
              </a:defRPr>
            </a:pPr>
            <a:r>
              <a:rPr sz="2550" b="0">
                <a:solidFill>
                  <a:srgbClr val="0A315C"/>
                </a:solidFill>
                <a:latin typeface="Didot"/>
                <a:ea typeface="Didot"/>
                <a:cs typeface="Didot"/>
              </a:rPr>
              <a:t>A map of invitations, never of equivalences</a:t>
            </a:r>
          </a:p>
        </p:txBody>
      </p:sp>
      <p:sp>
        <p:nvSpPr>
          <p:cNvPr id="4" name="Rectangle 3">
            <a:extLst>
              <a:ext uri="{FF2B5EF4-FFF2-40B4-BE49-F238E27FC236}">
                <a16:creationId xmlns:a16="http://schemas.microsoft.com/office/drawing/2014/main" id="{51A25806-65E9-430B-A414-838DD914D944}"/>
              </a:ext>
            </a:extLst>
          </p:cNvPr>
          <p:cNvSpPr>
            <a:spLocks noGrp="1"/>
          </p:cNvSpPr>
          <p:nvPr/>
        </p:nvSpPr>
        <p:spPr>
          <a:xfrm>
            <a:off x="685800" y="4000500"/>
            <a:ext cx="742950" cy="38100"/>
          </a:xfrm>
          <a:prstGeom prst="rect">
            <a:avLst/>
          </a:prstGeom>
          <a:solidFill>
            <a:srgbClr val="D2B06C"/>
          </a:solidFill>
          <a:ln w="0">
            <a:noFill/>
            <a:prstDash val="solid"/>
          </a:ln>
        </p:spPr>
        <p:txBody>
          <a:bodyPr/>
          <a:lstStyle/>
          <a:p>
            <a:endParaRPr lang="en-US"/>
          </a:p>
        </p:txBody>
      </p:sp>
      <p:sp>
        <p:nvSpPr>
          <p:cNvPr id="5" name="Rectangle 4">
            <a:extLst>
              <a:ext uri="{FF2B5EF4-FFF2-40B4-BE49-F238E27FC236}">
                <a16:creationId xmlns:a16="http://schemas.microsoft.com/office/drawing/2014/main" id="{9EDBCF4A-BC4A-48D5-A0F6-54638639319E}"/>
              </a:ext>
            </a:extLst>
          </p:cNvPr>
          <p:cNvSpPr>
            <a:spLocks noGrp="1"/>
          </p:cNvSpPr>
          <p:nvPr/>
        </p:nvSpPr>
        <p:spPr>
          <a:xfrm>
            <a:off x="7620000" y="1143000"/>
            <a:ext cx="514350" cy="2667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C1</a:t>
            </a:r>
          </a:p>
        </p:txBody>
      </p:sp>
      <p:sp>
        <p:nvSpPr>
          <p:cNvPr id="6" name="Rectangle 5">
            <a:extLst>
              <a:ext uri="{FF2B5EF4-FFF2-40B4-BE49-F238E27FC236}">
                <a16:creationId xmlns:a16="http://schemas.microsoft.com/office/drawing/2014/main" id="{3B03B8F6-3E93-48E9-B26E-06AD3C404574}"/>
              </a:ext>
            </a:extLst>
          </p:cNvPr>
          <p:cNvSpPr>
            <a:spLocks noGrp="1"/>
          </p:cNvSpPr>
          <p:nvPr/>
        </p:nvSpPr>
        <p:spPr>
          <a:xfrm>
            <a:off x="8620125" y="1143000"/>
            <a:ext cx="514350" cy="2667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C2</a:t>
            </a:r>
          </a:p>
        </p:txBody>
      </p:sp>
      <p:sp>
        <p:nvSpPr>
          <p:cNvPr id="7" name="Rectangle 6">
            <a:extLst>
              <a:ext uri="{FF2B5EF4-FFF2-40B4-BE49-F238E27FC236}">
                <a16:creationId xmlns:a16="http://schemas.microsoft.com/office/drawing/2014/main" id="{D73F4F94-D905-4354-BDDC-14AE8F6E7C0F}"/>
              </a:ext>
            </a:extLst>
          </p:cNvPr>
          <p:cNvSpPr>
            <a:spLocks noGrp="1"/>
          </p:cNvSpPr>
          <p:nvPr/>
        </p:nvSpPr>
        <p:spPr>
          <a:xfrm>
            <a:off x="9620250" y="1143000"/>
            <a:ext cx="514350" cy="2667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C3</a:t>
            </a:r>
          </a:p>
        </p:txBody>
      </p:sp>
      <p:sp>
        <p:nvSpPr>
          <p:cNvPr id="8" name="Rectangle 7">
            <a:extLst>
              <a:ext uri="{FF2B5EF4-FFF2-40B4-BE49-F238E27FC236}">
                <a16:creationId xmlns:a16="http://schemas.microsoft.com/office/drawing/2014/main" id="{0F4A39C7-7FBB-4D5E-A928-10320FC3C35E}"/>
              </a:ext>
            </a:extLst>
          </p:cNvPr>
          <p:cNvSpPr>
            <a:spLocks noGrp="1"/>
          </p:cNvSpPr>
          <p:nvPr/>
        </p:nvSpPr>
        <p:spPr>
          <a:xfrm>
            <a:off x="10620375" y="1143000"/>
            <a:ext cx="514350" cy="2667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C4</a:t>
            </a:r>
          </a:p>
        </p:txBody>
      </p:sp>
      <p:sp>
        <p:nvSpPr>
          <p:cNvPr id="9" name="Rectangle 8">
            <a:extLst>
              <a:ext uri="{FF2B5EF4-FFF2-40B4-BE49-F238E27FC236}">
                <a16:creationId xmlns:a16="http://schemas.microsoft.com/office/drawing/2014/main" id="{7DF90212-641B-4C02-812D-988192749B76}"/>
              </a:ext>
            </a:extLst>
          </p:cNvPr>
          <p:cNvSpPr>
            <a:spLocks noGrp="1"/>
          </p:cNvSpPr>
          <p:nvPr/>
        </p:nvSpPr>
        <p:spPr>
          <a:xfrm>
            <a:off x="6191250" y="1809750"/>
            <a:ext cx="1333500" cy="361950"/>
          </a:xfrm>
          <a:prstGeom prst="rect">
            <a:avLst/>
          </a:prstGeom>
          <a:noFill/>
          <a:ln w="0">
            <a:noFill/>
            <a:prstDash val="solid"/>
          </a:ln>
        </p:spPr>
        <p:txBody>
          <a:bodyPr wrap="square" lIns="0" tIns="0" rIns="0" bIns="0" anchor="ctr">
            <a:normAutofit/>
          </a:bodyPr>
          <a:lstStyle/>
          <a:p>
            <a:pPr algn="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TRADITIONS</a:t>
            </a:r>
          </a:p>
        </p:txBody>
      </p:sp>
      <p:sp>
        <p:nvSpPr>
          <p:cNvPr id="10" name="Oval 9">
            <a:extLst>
              <a:ext uri="{FF2B5EF4-FFF2-40B4-BE49-F238E27FC236}">
                <a16:creationId xmlns:a16="http://schemas.microsoft.com/office/drawing/2014/main" id="{7C7DDA59-5086-44A6-B1FD-5BA1E0920A74}"/>
              </a:ext>
            </a:extLst>
          </p:cNvPr>
          <p:cNvSpPr>
            <a:spLocks noGrp="1"/>
          </p:cNvSpPr>
          <p:nvPr/>
        </p:nvSpPr>
        <p:spPr>
          <a:xfrm>
            <a:off x="7753350" y="16383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1" name="Oval 10">
            <a:extLst>
              <a:ext uri="{FF2B5EF4-FFF2-40B4-BE49-F238E27FC236}">
                <a16:creationId xmlns:a16="http://schemas.microsoft.com/office/drawing/2014/main" id="{CA37809C-D72C-4394-AD38-5F229794685C}"/>
              </a:ext>
            </a:extLst>
          </p:cNvPr>
          <p:cNvSpPr>
            <a:spLocks noGrp="1"/>
          </p:cNvSpPr>
          <p:nvPr/>
        </p:nvSpPr>
        <p:spPr>
          <a:xfrm>
            <a:off x="8753475" y="16383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2" name="Oval 11">
            <a:extLst>
              <a:ext uri="{FF2B5EF4-FFF2-40B4-BE49-F238E27FC236}">
                <a16:creationId xmlns:a16="http://schemas.microsoft.com/office/drawing/2014/main" id="{748864D2-EB68-4001-9E41-5317345B59EB}"/>
              </a:ext>
            </a:extLst>
          </p:cNvPr>
          <p:cNvSpPr>
            <a:spLocks noGrp="1"/>
          </p:cNvSpPr>
          <p:nvPr/>
        </p:nvSpPr>
        <p:spPr>
          <a:xfrm>
            <a:off x="9753600" y="16383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3" name="Oval 12">
            <a:extLst>
              <a:ext uri="{FF2B5EF4-FFF2-40B4-BE49-F238E27FC236}">
                <a16:creationId xmlns:a16="http://schemas.microsoft.com/office/drawing/2014/main" id="{E44D4D83-DDD0-4C61-A77E-75215DF6FC4B}"/>
              </a:ext>
            </a:extLst>
          </p:cNvPr>
          <p:cNvSpPr>
            <a:spLocks noGrp="1"/>
          </p:cNvSpPr>
          <p:nvPr/>
        </p:nvSpPr>
        <p:spPr>
          <a:xfrm>
            <a:off x="10753725" y="16383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4" name="Rectangle 13">
            <a:extLst>
              <a:ext uri="{FF2B5EF4-FFF2-40B4-BE49-F238E27FC236}">
                <a16:creationId xmlns:a16="http://schemas.microsoft.com/office/drawing/2014/main" id="{FC902824-0B5F-4CBC-B649-89DAD8A24BE3}"/>
              </a:ext>
            </a:extLst>
          </p:cNvPr>
          <p:cNvSpPr>
            <a:spLocks noGrp="1"/>
          </p:cNvSpPr>
          <p:nvPr/>
        </p:nvSpPr>
        <p:spPr>
          <a:xfrm>
            <a:off x="6191250" y="2838450"/>
            <a:ext cx="1333500" cy="361950"/>
          </a:xfrm>
          <a:prstGeom prst="rect">
            <a:avLst/>
          </a:prstGeom>
          <a:noFill/>
          <a:ln w="0">
            <a:noFill/>
            <a:prstDash val="solid"/>
          </a:ln>
        </p:spPr>
        <p:txBody>
          <a:bodyPr wrap="square" lIns="0" tIns="0" rIns="0" bIns="0" anchor="ctr">
            <a:normAutofit/>
          </a:bodyPr>
          <a:lstStyle/>
          <a:p>
            <a:pPr algn="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LIVING LEADERS</a:t>
            </a:r>
          </a:p>
        </p:txBody>
      </p:sp>
      <p:sp>
        <p:nvSpPr>
          <p:cNvPr id="15" name="Oval 14">
            <a:extLst>
              <a:ext uri="{FF2B5EF4-FFF2-40B4-BE49-F238E27FC236}">
                <a16:creationId xmlns:a16="http://schemas.microsoft.com/office/drawing/2014/main" id="{133E4265-4028-4BAA-A9D2-3BA25138C060}"/>
              </a:ext>
            </a:extLst>
          </p:cNvPr>
          <p:cNvSpPr>
            <a:spLocks noGrp="1"/>
          </p:cNvSpPr>
          <p:nvPr/>
        </p:nvSpPr>
        <p:spPr>
          <a:xfrm>
            <a:off x="7753350" y="26670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6" name="Oval 15">
            <a:extLst>
              <a:ext uri="{FF2B5EF4-FFF2-40B4-BE49-F238E27FC236}">
                <a16:creationId xmlns:a16="http://schemas.microsoft.com/office/drawing/2014/main" id="{D49B1442-4C52-42A3-B8FF-510C47031861}"/>
              </a:ext>
            </a:extLst>
          </p:cNvPr>
          <p:cNvSpPr>
            <a:spLocks noGrp="1"/>
          </p:cNvSpPr>
          <p:nvPr/>
        </p:nvSpPr>
        <p:spPr>
          <a:xfrm>
            <a:off x="8753475" y="26670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7" name="Oval 16">
            <a:extLst>
              <a:ext uri="{FF2B5EF4-FFF2-40B4-BE49-F238E27FC236}">
                <a16:creationId xmlns:a16="http://schemas.microsoft.com/office/drawing/2014/main" id="{784FC9A0-9308-4986-AEAA-E5430B62B6A5}"/>
              </a:ext>
            </a:extLst>
          </p:cNvPr>
          <p:cNvSpPr>
            <a:spLocks noGrp="1"/>
          </p:cNvSpPr>
          <p:nvPr/>
        </p:nvSpPr>
        <p:spPr>
          <a:xfrm>
            <a:off x="9753600" y="26670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8" name="Oval 17">
            <a:extLst>
              <a:ext uri="{FF2B5EF4-FFF2-40B4-BE49-F238E27FC236}">
                <a16:creationId xmlns:a16="http://schemas.microsoft.com/office/drawing/2014/main" id="{6E9A67A2-F84A-423B-A44B-2FC2846C89EE}"/>
              </a:ext>
            </a:extLst>
          </p:cNvPr>
          <p:cNvSpPr>
            <a:spLocks noGrp="1"/>
          </p:cNvSpPr>
          <p:nvPr/>
        </p:nvSpPr>
        <p:spPr>
          <a:xfrm>
            <a:off x="10753725" y="2667000"/>
            <a:ext cx="609600" cy="609600"/>
          </a:xfrm>
          <a:prstGeom prst="ellipse">
            <a:avLst/>
          </a:prstGeom>
          <a:solidFill>
            <a:srgbClr val="0A315C"/>
          </a:solidFill>
          <a:ln w="19050">
            <a:solidFill>
              <a:srgbClr val="0A315C"/>
            </a:solidFill>
            <a:prstDash val="solid"/>
          </a:ln>
        </p:spPr>
        <p:txBody>
          <a:bodyPr/>
          <a:lstStyle/>
          <a:p>
            <a:endParaRPr lang="en-US"/>
          </a:p>
        </p:txBody>
      </p:sp>
      <p:sp>
        <p:nvSpPr>
          <p:cNvPr id="19" name="Rectangle 18">
            <a:extLst>
              <a:ext uri="{FF2B5EF4-FFF2-40B4-BE49-F238E27FC236}">
                <a16:creationId xmlns:a16="http://schemas.microsoft.com/office/drawing/2014/main" id="{94D3E70D-2CF7-472B-9B44-FCD4420E7144}"/>
              </a:ext>
            </a:extLst>
          </p:cNvPr>
          <p:cNvSpPr>
            <a:spLocks noGrp="1"/>
          </p:cNvSpPr>
          <p:nvPr/>
        </p:nvSpPr>
        <p:spPr>
          <a:xfrm>
            <a:off x="6191250" y="3867150"/>
            <a:ext cx="1333500" cy="361950"/>
          </a:xfrm>
          <a:prstGeom prst="rect">
            <a:avLst/>
          </a:prstGeom>
          <a:noFill/>
          <a:ln w="0">
            <a:noFill/>
            <a:prstDash val="solid"/>
          </a:ln>
        </p:spPr>
        <p:txBody>
          <a:bodyPr wrap="square" lIns="0" tIns="0" rIns="0" bIns="0" anchor="ctr">
            <a:normAutofit/>
          </a:bodyPr>
          <a:lstStyle/>
          <a:p>
            <a:pPr algn="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DEEP-STATE REPORTS</a:t>
            </a:r>
          </a:p>
        </p:txBody>
      </p:sp>
      <p:sp>
        <p:nvSpPr>
          <p:cNvPr id="20" name="Oval 19">
            <a:extLst>
              <a:ext uri="{FF2B5EF4-FFF2-40B4-BE49-F238E27FC236}">
                <a16:creationId xmlns:a16="http://schemas.microsoft.com/office/drawing/2014/main" id="{384B300D-B288-4FF7-A34F-D21A59F9BAD6}"/>
              </a:ext>
            </a:extLst>
          </p:cNvPr>
          <p:cNvSpPr>
            <a:spLocks noGrp="1"/>
          </p:cNvSpPr>
          <p:nvPr/>
        </p:nvSpPr>
        <p:spPr>
          <a:xfrm>
            <a:off x="7753350" y="3695700"/>
            <a:ext cx="609600" cy="609600"/>
          </a:xfrm>
          <a:prstGeom prst="ellipse">
            <a:avLst/>
          </a:prstGeom>
          <a:solidFill>
            <a:srgbClr val="FFFFFF">
              <a:alpha val="25000"/>
            </a:srgbClr>
          </a:solidFill>
          <a:ln w="19050">
            <a:solidFill>
              <a:srgbClr val="93B5CD"/>
            </a:solidFill>
            <a:prstDash val="solid"/>
          </a:ln>
        </p:spPr>
        <p:txBody>
          <a:bodyPr/>
          <a:lstStyle/>
          <a:p>
            <a:endParaRPr lang="en-US"/>
          </a:p>
        </p:txBody>
      </p:sp>
      <p:sp>
        <p:nvSpPr>
          <p:cNvPr id="21" name="Rectangle 20">
            <a:extLst>
              <a:ext uri="{FF2B5EF4-FFF2-40B4-BE49-F238E27FC236}">
                <a16:creationId xmlns:a16="http://schemas.microsoft.com/office/drawing/2014/main" id="{F2E67C25-25B8-410D-8673-360C6F7F07C5}"/>
              </a:ext>
            </a:extLst>
          </p:cNvPr>
          <p:cNvSpPr>
            <a:spLocks noGrp="1"/>
          </p:cNvSpPr>
          <p:nvPr/>
        </p:nvSpPr>
        <p:spPr>
          <a:xfrm>
            <a:off x="7753350" y="3790950"/>
            <a:ext cx="609600" cy="381000"/>
          </a:xfrm>
          <a:prstGeom prst="rect">
            <a:avLst/>
          </a:prstGeom>
          <a:noFill/>
          <a:ln w="0">
            <a:noFill/>
            <a:prstDash val="solid"/>
          </a:ln>
        </p:spPr>
        <p:txBody>
          <a:bodyPr wrap="square" lIns="0" tIns="0" rIns="0" bIns="0" anchor="ctr">
            <a:normAutofit/>
          </a:bodyPr>
          <a:lstStyle/>
          <a:p>
            <a:pPr algn="ctr">
              <a:lnSpc>
                <a:spcPct val="100000"/>
              </a:lnSpc>
              <a:buNone/>
              <a:defRPr sz="1950" b="0">
                <a:solidFill>
                  <a:srgbClr val="5D7489"/>
                </a:solidFill>
                <a:latin typeface="Avenir Next"/>
                <a:ea typeface="Avenir Next"/>
                <a:cs typeface="Avenir Next"/>
              </a:defRPr>
            </a:pPr>
            <a:r>
              <a:rPr sz="1950" b="0">
                <a:solidFill>
                  <a:srgbClr val="5D7489"/>
                </a:solidFill>
                <a:latin typeface="Avenir Next"/>
                <a:ea typeface="Avenir Next"/>
                <a:cs typeface="Avenir Next"/>
              </a:rPr>
              <a:t>-</a:t>
            </a:r>
          </a:p>
        </p:txBody>
      </p:sp>
      <p:sp>
        <p:nvSpPr>
          <p:cNvPr id="22" name="Oval 21">
            <a:extLst>
              <a:ext uri="{FF2B5EF4-FFF2-40B4-BE49-F238E27FC236}">
                <a16:creationId xmlns:a16="http://schemas.microsoft.com/office/drawing/2014/main" id="{D6AB7B6A-F575-4C48-BE22-7ECE07E67948}"/>
              </a:ext>
            </a:extLst>
          </p:cNvPr>
          <p:cNvSpPr>
            <a:spLocks noGrp="1"/>
          </p:cNvSpPr>
          <p:nvPr/>
        </p:nvSpPr>
        <p:spPr>
          <a:xfrm>
            <a:off x="8753475" y="3695700"/>
            <a:ext cx="609600" cy="609600"/>
          </a:xfrm>
          <a:prstGeom prst="ellipse">
            <a:avLst/>
          </a:prstGeom>
          <a:solidFill>
            <a:srgbClr val="0A315C"/>
          </a:solidFill>
          <a:ln w="19050">
            <a:solidFill>
              <a:srgbClr val="0A315C"/>
            </a:solidFill>
            <a:prstDash val="solid"/>
          </a:ln>
        </p:spPr>
        <p:txBody>
          <a:bodyPr/>
          <a:lstStyle/>
          <a:p>
            <a:endParaRPr lang="en-US"/>
          </a:p>
        </p:txBody>
      </p:sp>
      <p:sp>
        <p:nvSpPr>
          <p:cNvPr id="23" name="Oval 22">
            <a:extLst>
              <a:ext uri="{FF2B5EF4-FFF2-40B4-BE49-F238E27FC236}">
                <a16:creationId xmlns:a16="http://schemas.microsoft.com/office/drawing/2014/main" id="{B02F2143-61B0-49FB-B788-AC5BBC11E8A7}"/>
              </a:ext>
            </a:extLst>
          </p:cNvPr>
          <p:cNvSpPr>
            <a:spLocks noGrp="1"/>
          </p:cNvSpPr>
          <p:nvPr/>
        </p:nvSpPr>
        <p:spPr>
          <a:xfrm>
            <a:off x="9753600" y="3695700"/>
            <a:ext cx="609600" cy="609600"/>
          </a:xfrm>
          <a:prstGeom prst="ellipse">
            <a:avLst/>
          </a:prstGeom>
          <a:solidFill>
            <a:srgbClr val="0A315C"/>
          </a:solidFill>
          <a:ln w="19050">
            <a:solidFill>
              <a:srgbClr val="0A315C"/>
            </a:solidFill>
            <a:prstDash val="solid"/>
          </a:ln>
        </p:spPr>
        <p:txBody>
          <a:bodyPr/>
          <a:lstStyle/>
          <a:p>
            <a:endParaRPr lang="en-US"/>
          </a:p>
        </p:txBody>
      </p:sp>
      <p:sp>
        <p:nvSpPr>
          <p:cNvPr id="24" name="Oval 23">
            <a:extLst>
              <a:ext uri="{FF2B5EF4-FFF2-40B4-BE49-F238E27FC236}">
                <a16:creationId xmlns:a16="http://schemas.microsoft.com/office/drawing/2014/main" id="{E21727EB-68A9-4AEA-9426-A1DBD0666CF6}"/>
              </a:ext>
            </a:extLst>
          </p:cNvPr>
          <p:cNvSpPr>
            <a:spLocks noGrp="1"/>
          </p:cNvSpPr>
          <p:nvPr/>
        </p:nvSpPr>
        <p:spPr>
          <a:xfrm>
            <a:off x="10753725" y="3695700"/>
            <a:ext cx="609600" cy="609600"/>
          </a:xfrm>
          <a:prstGeom prst="ellipse">
            <a:avLst/>
          </a:prstGeom>
          <a:solidFill>
            <a:srgbClr val="0A315C"/>
          </a:solidFill>
          <a:ln w="19050">
            <a:solidFill>
              <a:srgbClr val="0A315C"/>
            </a:solidFill>
            <a:prstDash val="solid"/>
          </a:ln>
        </p:spPr>
        <p:txBody>
          <a:bodyPr/>
          <a:lstStyle/>
          <a:p>
            <a:endParaRPr lang="en-US"/>
          </a:p>
        </p:txBody>
      </p:sp>
      <p:sp>
        <p:nvSpPr>
          <p:cNvPr id="25" name="Rectangle 24">
            <a:extLst>
              <a:ext uri="{FF2B5EF4-FFF2-40B4-BE49-F238E27FC236}">
                <a16:creationId xmlns:a16="http://schemas.microsoft.com/office/drawing/2014/main" id="{514A9AB8-B76D-4E47-B885-BF15726E20D8}"/>
              </a:ext>
            </a:extLst>
          </p:cNvPr>
          <p:cNvSpPr>
            <a:spLocks noGrp="1"/>
          </p:cNvSpPr>
          <p:nvPr/>
        </p:nvSpPr>
        <p:spPr>
          <a:xfrm>
            <a:off x="6286500" y="5219700"/>
            <a:ext cx="4762500" cy="400050"/>
          </a:xfrm>
          <a:prstGeom prst="rect">
            <a:avLst/>
          </a:prstGeom>
          <a:noFill/>
          <a:ln w="0">
            <a:noFill/>
            <a:prstDash val="solid"/>
          </a:ln>
        </p:spPr>
        <p:txBody>
          <a:bodyPr wrap="square" lIns="0" tIns="0" rIns="0" bIns="0" anchor="t">
            <a:normAutofit/>
          </a:bodyPr>
          <a:lstStyle/>
          <a:p>
            <a:pPr algn="ctr">
              <a:lnSpc>
                <a:spcPct val="100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The scale measures the footprint, not the thing.</a:t>
            </a:r>
          </a:p>
        </p:txBody>
      </p:sp>
      <p:sp>
        <p:nvSpPr>
          <p:cNvPr id="26" name="Rectangle 25">
            <a:extLst>
              <a:ext uri="{FF2B5EF4-FFF2-40B4-BE49-F238E27FC236}">
                <a16:creationId xmlns:a16="http://schemas.microsoft.com/office/drawing/2014/main" id="{086D4C69-BDC6-4086-8D1D-F0C3291DD713}"/>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27" name="Rectangle 26">
            <a:extLst>
              <a:ext uri="{FF2B5EF4-FFF2-40B4-BE49-F238E27FC236}">
                <a16:creationId xmlns:a16="http://schemas.microsoft.com/office/drawing/2014/main" id="{C8B5537D-791A-4D43-86B1-461085AD2DBD}"/>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12</a:t>
            </a:r>
          </a:p>
        </p:txBody>
      </p:sp>
    </p:spTree>
    <p:extLst>
      <p:ext uri="{BB962C8B-B14F-4D97-AF65-F5344CB8AC3E}">
        <p14:creationId xmlns:p14="http://schemas.microsoft.com/office/powerpoint/2010/main" val="689171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9716D2F4-5562-44E1-BF9C-17937464B0DA}"/>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The profile matters more than the total</a:t>
            </a:r>
          </a:p>
        </p:txBody>
      </p:sp>
      <p:sp>
        <p:nvSpPr>
          <p:cNvPr id="2" name="Rectangle 1">
            <a:extLst>
              <a:ext uri="{FF2B5EF4-FFF2-40B4-BE49-F238E27FC236}">
                <a16:creationId xmlns:a16="http://schemas.microsoft.com/office/drawing/2014/main" id="{3207F1B6-8519-49E8-A609-31AA36EEF4C9}"/>
              </a:ext>
            </a:extLst>
          </p:cNvPr>
          <p:cNvSpPr>
            <a:spLocks noGrp="1"/>
          </p:cNvSpPr>
          <p:nvPr/>
        </p:nvSpPr>
        <p:spPr>
          <a:xfrm>
            <a:off x="628650" y="1028700"/>
            <a:ext cx="1428750" cy="495300"/>
          </a:xfrm>
          <a:prstGeom prst="rect">
            <a:avLst/>
          </a:prstGeom>
          <a:noFill/>
          <a:ln w="0">
            <a:noFill/>
            <a:prstDash val="solid"/>
          </a:ln>
        </p:spPr>
        <p:txBody>
          <a:bodyPr wrap="square" lIns="0" tIns="0" rIns="0" bIns="0" anchor="ctr">
            <a:normAutofit fontScale="90278"/>
          </a:bodyPr>
          <a:lstStyle/>
          <a:p>
            <a:pPr algn="ctr">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20</a:t>
            </a:r>
          </a:p>
        </p:txBody>
      </p:sp>
      <p:sp>
        <p:nvSpPr>
          <p:cNvPr id="3" name="Rectangle 2">
            <a:extLst>
              <a:ext uri="{FF2B5EF4-FFF2-40B4-BE49-F238E27FC236}">
                <a16:creationId xmlns:a16="http://schemas.microsoft.com/office/drawing/2014/main" id="{BA443348-CD92-482F-B838-C53A908D666B}"/>
              </a:ext>
            </a:extLst>
          </p:cNvPr>
          <p:cNvSpPr>
            <a:spLocks noGrp="1"/>
          </p:cNvSpPr>
          <p:nvPr/>
        </p:nvSpPr>
        <p:spPr>
          <a:xfrm>
            <a:off x="628650" y="1543050"/>
            <a:ext cx="1428750" cy="228600"/>
          </a:xfrm>
          <a:prstGeom prst="rect">
            <a:avLst/>
          </a:prstGeom>
          <a:noFill/>
          <a:ln w="0">
            <a:noFill/>
            <a:prstDash val="solid"/>
          </a:ln>
        </p:spPr>
        <p:txBody>
          <a:bodyPr wrap="square" lIns="0" tIns="0" rIns="0" bIns="0" anchor="t">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STATEMENTS</a:t>
            </a:r>
          </a:p>
        </p:txBody>
      </p:sp>
      <p:sp>
        <p:nvSpPr>
          <p:cNvPr id="4" name="Rectangle 3">
            <a:extLst>
              <a:ext uri="{FF2B5EF4-FFF2-40B4-BE49-F238E27FC236}">
                <a16:creationId xmlns:a16="http://schemas.microsoft.com/office/drawing/2014/main" id="{41C88ED4-BCAA-4CC7-BBCC-591AC6EBEFAE}"/>
              </a:ext>
            </a:extLst>
          </p:cNvPr>
          <p:cNvSpPr>
            <a:spLocks noGrp="1"/>
          </p:cNvSpPr>
          <p:nvPr/>
        </p:nvSpPr>
        <p:spPr>
          <a:xfrm>
            <a:off x="2133600" y="1028700"/>
            <a:ext cx="1428750" cy="495300"/>
          </a:xfrm>
          <a:prstGeom prst="rect">
            <a:avLst/>
          </a:prstGeom>
          <a:noFill/>
          <a:ln w="0">
            <a:noFill/>
            <a:prstDash val="solid"/>
          </a:ln>
        </p:spPr>
        <p:txBody>
          <a:bodyPr wrap="square" lIns="0" tIns="0" rIns="0" bIns="0" anchor="ctr">
            <a:normAutofit fontScale="90278"/>
          </a:bodyPr>
          <a:lstStyle/>
          <a:p>
            <a:pPr algn="ctr">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4</a:t>
            </a:r>
          </a:p>
        </p:txBody>
      </p:sp>
      <p:sp>
        <p:nvSpPr>
          <p:cNvPr id="5" name="Rectangle 4">
            <a:extLst>
              <a:ext uri="{FF2B5EF4-FFF2-40B4-BE49-F238E27FC236}">
                <a16:creationId xmlns:a16="http://schemas.microsoft.com/office/drawing/2014/main" id="{673F6036-BA85-416A-B900-30BC32A16E51}"/>
              </a:ext>
            </a:extLst>
          </p:cNvPr>
          <p:cNvSpPr>
            <a:spLocks noGrp="1"/>
          </p:cNvSpPr>
          <p:nvPr/>
        </p:nvSpPr>
        <p:spPr>
          <a:xfrm>
            <a:off x="2133600" y="1543050"/>
            <a:ext cx="1428750" cy="228600"/>
          </a:xfrm>
          <a:prstGeom prst="rect">
            <a:avLst/>
          </a:prstGeom>
          <a:noFill/>
          <a:ln w="0">
            <a:noFill/>
            <a:prstDash val="solid"/>
          </a:ln>
        </p:spPr>
        <p:txBody>
          <a:bodyPr wrap="square" lIns="0" tIns="0" rIns="0" bIns="0" anchor="t">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COMPONENTS</a:t>
            </a:r>
          </a:p>
        </p:txBody>
      </p:sp>
      <p:sp>
        <p:nvSpPr>
          <p:cNvPr id="6" name="Rectangle 5">
            <a:extLst>
              <a:ext uri="{FF2B5EF4-FFF2-40B4-BE49-F238E27FC236}">
                <a16:creationId xmlns:a16="http://schemas.microsoft.com/office/drawing/2014/main" id="{D9826CE1-1573-4F77-8FB6-E80C952B5ED2}"/>
              </a:ext>
            </a:extLst>
          </p:cNvPr>
          <p:cNvSpPr>
            <a:spLocks noGrp="1"/>
          </p:cNvSpPr>
          <p:nvPr/>
        </p:nvSpPr>
        <p:spPr>
          <a:xfrm>
            <a:off x="3638550" y="1028700"/>
            <a:ext cx="1428750" cy="495300"/>
          </a:xfrm>
          <a:prstGeom prst="rect">
            <a:avLst/>
          </a:prstGeom>
          <a:noFill/>
          <a:ln w="0">
            <a:noFill/>
            <a:prstDash val="solid"/>
          </a:ln>
        </p:spPr>
        <p:txBody>
          <a:bodyPr wrap="square" lIns="0" tIns="0" rIns="0" bIns="0" anchor="ctr">
            <a:normAutofit fontScale="90278"/>
          </a:bodyPr>
          <a:lstStyle/>
          <a:p>
            <a:pPr algn="ctr">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3-5</a:t>
            </a:r>
          </a:p>
        </p:txBody>
      </p:sp>
      <p:sp>
        <p:nvSpPr>
          <p:cNvPr id="7" name="Rectangle 6">
            <a:extLst>
              <a:ext uri="{FF2B5EF4-FFF2-40B4-BE49-F238E27FC236}">
                <a16:creationId xmlns:a16="http://schemas.microsoft.com/office/drawing/2014/main" id="{8891B299-35CC-4660-A048-06A1DE844B80}"/>
              </a:ext>
            </a:extLst>
          </p:cNvPr>
          <p:cNvSpPr>
            <a:spLocks noGrp="1"/>
          </p:cNvSpPr>
          <p:nvPr/>
        </p:nvSpPr>
        <p:spPr>
          <a:xfrm>
            <a:off x="3638550" y="1543050"/>
            <a:ext cx="1428750" cy="228600"/>
          </a:xfrm>
          <a:prstGeom prst="rect">
            <a:avLst/>
          </a:prstGeom>
          <a:noFill/>
          <a:ln w="0">
            <a:noFill/>
            <a:prstDash val="solid"/>
          </a:ln>
        </p:spPr>
        <p:txBody>
          <a:bodyPr wrap="square" lIns="0" tIns="0" rIns="0" bIns="0" anchor="t">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MINUTES</a:t>
            </a:r>
          </a:p>
        </p:txBody>
      </p:sp>
      <p:sp>
        <p:nvSpPr>
          <p:cNvPr id="8" name="Straight Connector 7">
            <a:extLst>
              <a:ext uri="{FF2B5EF4-FFF2-40B4-BE49-F238E27FC236}">
                <a16:creationId xmlns:a16="http://schemas.microsoft.com/office/drawing/2014/main" id="{A8FD1BCF-4C7C-49B6-BE8B-E9CDD0844770}"/>
              </a:ext>
            </a:extLst>
          </p:cNvPr>
          <p:cNvSpPr>
            <a:spLocks noGrp="1"/>
          </p:cNvSpPr>
          <p:nvPr/>
        </p:nvSpPr>
        <p:spPr>
          <a:xfrm>
            <a:off x="7143750" y="2209800"/>
            <a:ext cx="9525" cy="2247900"/>
          </a:xfrm>
          <a:prstGeom prst="line">
            <a:avLst/>
          </a:prstGeom>
          <a:noFill/>
          <a:ln w="14288">
            <a:solidFill>
              <a:srgbClr val="93B5CD"/>
            </a:solidFill>
            <a:prstDash val="solid"/>
          </a:ln>
        </p:spPr>
        <p:txBody>
          <a:bodyPr/>
          <a:lstStyle/>
          <a:p>
            <a:endParaRPr lang="en-US"/>
          </a:p>
        </p:txBody>
      </p:sp>
      <p:sp>
        <p:nvSpPr>
          <p:cNvPr id="9" name="Straight Connector 8">
            <a:extLst>
              <a:ext uri="{FF2B5EF4-FFF2-40B4-BE49-F238E27FC236}">
                <a16:creationId xmlns:a16="http://schemas.microsoft.com/office/drawing/2014/main" id="{CA6BBF51-A1B0-4DE1-920C-7DCC32849FD3}"/>
              </a:ext>
            </a:extLst>
          </p:cNvPr>
          <p:cNvSpPr>
            <a:spLocks noGrp="1"/>
          </p:cNvSpPr>
          <p:nvPr/>
        </p:nvSpPr>
        <p:spPr>
          <a:xfrm>
            <a:off x="6019800" y="3333750"/>
            <a:ext cx="2247900" cy="9525"/>
          </a:xfrm>
          <a:prstGeom prst="line">
            <a:avLst/>
          </a:prstGeom>
          <a:noFill/>
          <a:ln w="14288">
            <a:solidFill>
              <a:srgbClr val="93B5CD"/>
            </a:solidFill>
            <a:prstDash val="solid"/>
          </a:ln>
        </p:spPr>
        <p:txBody>
          <a:bodyPr/>
          <a:lstStyle/>
          <a:p>
            <a:endParaRPr lang="en-US"/>
          </a:p>
        </p:txBody>
      </p:sp>
      <p:sp>
        <p:nvSpPr>
          <p:cNvPr id="10" name="Freeform 9">
            <a:extLst>
              <a:ext uri="{FF2B5EF4-FFF2-40B4-BE49-F238E27FC236}">
                <a16:creationId xmlns:a16="http://schemas.microsoft.com/office/drawing/2014/main" id="{0E845A89-33AD-464E-B765-F7D4D872E86D}"/>
              </a:ext>
            </a:extLst>
          </p:cNvPr>
          <p:cNvSpPr>
            <a:spLocks noGrp="1"/>
          </p:cNvSpPr>
          <p:nvPr/>
        </p:nvSpPr>
        <p:spPr>
          <a:xfrm>
            <a:off x="6019800" y="2209800"/>
            <a:ext cx="2247900" cy="2247900"/>
          </a:xfrm>
          <a:custGeom>
            <a:avLst/>
            <a:gdLst/>
            <a:ahLst/>
            <a:cxnLst/>
            <a:rect l="0" t="0" r="0" b="0"/>
            <a:pathLst>
              <a:path w="2247900" h="2247900">
                <a:moveTo>
                  <a:pt x="1123950" y="0"/>
                </a:moveTo>
                <a:lnTo>
                  <a:pt x="2247900" y="1123950"/>
                </a:lnTo>
                <a:lnTo>
                  <a:pt x="1123950" y="2247900"/>
                </a:lnTo>
                <a:lnTo>
                  <a:pt x="0" y="1123950"/>
                </a:lnTo>
                <a:close/>
              </a:path>
            </a:pathLst>
          </a:custGeom>
          <a:noFill/>
          <a:ln w="9525">
            <a:solidFill>
              <a:srgbClr val="93B5CD"/>
            </a:solidFill>
            <a:prstDash val="solid"/>
          </a:ln>
        </p:spPr>
        <p:txBody>
          <a:bodyPr/>
          <a:lstStyle/>
          <a:p>
            <a:endParaRPr lang="en-US"/>
          </a:p>
        </p:txBody>
      </p:sp>
      <p:sp>
        <p:nvSpPr>
          <p:cNvPr id="11" name="Freeform 10">
            <a:extLst>
              <a:ext uri="{FF2B5EF4-FFF2-40B4-BE49-F238E27FC236}">
                <a16:creationId xmlns:a16="http://schemas.microsoft.com/office/drawing/2014/main" id="{05E1EAAE-F8D6-4CCF-81A6-84FA763E7D94}"/>
              </a:ext>
            </a:extLst>
          </p:cNvPr>
          <p:cNvSpPr>
            <a:spLocks noGrp="1"/>
          </p:cNvSpPr>
          <p:nvPr/>
        </p:nvSpPr>
        <p:spPr>
          <a:xfrm>
            <a:off x="6401943" y="2591943"/>
            <a:ext cx="1483614" cy="1483614"/>
          </a:xfrm>
          <a:custGeom>
            <a:avLst/>
            <a:gdLst/>
            <a:ahLst/>
            <a:cxnLst/>
            <a:rect l="0" t="0" r="0" b="0"/>
            <a:pathLst>
              <a:path w="1483614" h="1483614">
                <a:moveTo>
                  <a:pt x="741807" y="0"/>
                </a:moveTo>
                <a:lnTo>
                  <a:pt x="1483614" y="741807"/>
                </a:lnTo>
                <a:lnTo>
                  <a:pt x="741807" y="1483614"/>
                </a:lnTo>
                <a:lnTo>
                  <a:pt x="0" y="741807"/>
                </a:lnTo>
                <a:close/>
              </a:path>
            </a:pathLst>
          </a:custGeom>
          <a:noFill/>
          <a:ln w="9525">
            <a:solidFill>
              <a:srgbClr val="93B5CD"/>
            </a:solidFill>
            <a:prstDash val="solid"/>
          </a:ln>
        </p:spPr>
        <p:txBody>
          <a:bodyPr/>
          <a:lstStyle/>
          <a:p>
            <a:endParaRPr lang="en-US"/>
          </a:p>
        </p:txBody>
      </p:sp>
      <p:sp>
        <p:nvSpPr>
          <p:cNvPr id="12" name="Freeform 11">
            <a:extLst>
              <a:ext uri="{FF2B5EF4-FFF2-40B4-BE49-F238E27FC236}">
                <a16:creationId xmlns:a16="http://schemas.microsoft.com/office/drawing/2014/main" id="{57E59546-C315-4FBB-B433-1709CAC3A2BE}"/>
              </a:ext>
            </a:extLst>
          </p:cNvPr>
          <p:cNvSpPr>
            <a:spLocks noGrp="1"/>
          </p:cNvSpPr>
          <p:nvPr/>
        </p:nvSpPr>
        <p:spPr>
          <a:xfrm>
            <a:off x="6772846" y="2962847"/>
            <a:ext cx="741807" cy="741807"/>
          </a:xfrm>
          <a:custGeom>
            <a:avLst/>
            <a:gdLst/>
            <a:ahLst/>
            <a:cxnLst/>
            <a:rect l="0" t="0" r="0" b="0"/>
            <a:pathLst>
              <a:path w="741807" h="741807">
                <a:moveTo>
                  <a:pt x="370904" y="0"/>
                </a:moveTo>
                <a:lnTo>
                  <a:pt x="741807" y="370904"/>
                </a:lnTo>
                <a:lnTo>
                  <a:pt x="370904" y="741807"/>
                </a:lnTo>
                <a:lnTo>
                  <a:pt x="0" y="370904"/>
                </a:lnTo>
                <a:close/>
              </a:path>
            </a:pathLst>
          </a:custGeom>
          <a:noFill/>
          <a:ln w="9525">
            <a:solidFill>
              <a:srgbClr val="93B5CD"/>
            </a:solidFill>
            <a:prstDash val="solid"/>
          </a:ln>
        </p:spPr>
        <p:txBody>
          <a:bodyPr/>
          <a:lstStyle/>
          <a:p>
            <a:endParaRPr lang="en-US"/>
          </a:p>
        </p:txBody>
      </p:sp>
      <p:sp>
        <p:nvSpPr>
          <p:cNvPr id="13" name="Freeform 12">
            <a:extLst>
              <a:ext uri="{FF2B5EF4-FFF2-40B4-BE49-F238E27FC236}">
                <a16:creationId xmlns:a16="http://schemas.microsoft.com/office/drawing/2014/main" id="{E3F7C9BD-6BCD-4817-99E5-74852DAA646F}"/>
              </a:ext>
            </a:extLst>
          </p:cNvPr>
          <p:cNvSpPr>
            <a:spLocks noGrp="1"/>
          </p:cNvSpPr>
          <p:nvPr/>
        </p:nvSpPr>
        <p:spPr>
          <a:xfrm>
            <a:off x="6019800" y="2209800"/>
            <a:ext cx="2247900" cy="2247900"/>
          </a:xfrm>
          <a:custGeom>
            <a:avLst/>
            <a:gdLst/>
            <a:ahLst/>
            <a:cxnLst/>
            <a:rect l="0" t="0" r="0" b="0"/>
            <a:pathLst>
              <a:path w="2247900" h="2247900">
                <a:moveTo>
                  <a:pt x="1123950" y="56198"/>
                </a:moveTo>
                <a:lnTo>
                  <a:pt x="1742123" y="1123950"/>
                </a:lnTo>
                <a:lnTo>
                  <a:pt x="1123950" y="1348740"/>
                </a:lnTo>
                <a:lnTo>
                  <a:pt x="505777" y="1123950"/>
                </a:lnTo>
                <a:close/>
              </a:path>
            </a:pathLst>
          </a:custGeom>
          <a:solidFill>
            <a:srgbClr val="D2B06C">
              <a:alpha val="42000"/>
            </a:srgbClr>
          </a:solidFill>
          <a:ln w="28575">
            <a:solidFill>
              <a:srgbClr val="D2B06C"/>
            </a:solidFill>
            <a:prstDash val="solid"/>
          </a:ln>
        </p:spPr>
        <p:txBody>
          <a:bodyPr/>
          <a:lstStyle/>
          <a:p>
            <a:endParaRPr lang="en-US"/>
          </a:p>
        </p:txBody>
      </p:sp>
      <p:sp>
        <p:nvSpPr>
          <p:cNvPr id="14" name="Rectangle 13">
            <a:extLst>
              <a:ext uri="{FF2B5EF4-FFF2-40B4-BE49-F238E27FC236}">
                <a16:creationId xmlns:a16="http://schemas.microsoft.com/office/drawing/2014/main" id="{F8FD677C-8D46-4D51-8E9C-99F6CBFA9069}"/>
              </a:ext>
            </a:extLst>
          </p:cNvPr>
          <p:cNvSpPr>
            <a:spLocks noGrp="1"/>
          </p:cNvSpPr>
          <p:nvPr/>
        </p:nvSpPr>
        <p:spPr>
          <a:xfrm>
            <a:off x="6953250" y="1943100"/>
            <a:ext cx="381000" cy="190500"/>
          </a:xfrm>
          <a:prstGeom prst="rect">
            <a:avLst/>
          </a:prstGeom>
          <a:noFill/>
          <a:ln w="0">
            <a:noFill/>
            <a:prstDash val="solid"/>
          </a:ln>
        </p:spPr>
        <p:txBody>
          <a:bodyPr wrap="square" lIns="0" tIns="0" rIns="0" bIns="0" anchor="t">
            <a:normAutofit/>
          </a:bodyPr>
          <a:lstStyle/>
          <a:p>
            <a:pPr algn="ct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C1</a:t>
            </a:r>
          </a:p>
        </p:txBody>
      </p:sp>
      <p:sp>
        <p:nvSpPr>
          <p:cNvPr id="15" name="Rectangle 14">
            <a:extLst>
              <a:ext uri="{FF2B5EF4-FFF2-40B4-BE49-F238E27FC236}">
                <a16:creationId xmlns:a16="http://schemas.microsoft.com/office/drawing/2014/main" id="{67836EC8-B394-4419-9840-B00FC5A98DD2}"/>
              </a:ext>
            </a:extLst>
          </p:cNvPr>
          <p:cNvSpPr>
            <a:spLocks noGrp="1"/>
          </p:cNvSpPr>
          <p:nvPr/>
        </p:nvSpPr>
        <p:spPr>
          <a:xfrm>
            <a:off x="8343900" y="3248025"/>
            <a:ext cx="342900" cy="190500"/>
          </a:xfrm>
          <a:prstGeom prst="rect">
            <a:avLst/>
          </a:prstGeom>
          <a:noFill/>
          <a:ln w="0">
            <a:noFill/>
            <a:prstDash val="solid"/>
          </a:ln>
        </p:spPr>
        <p:txBody>
          <a:bodyPr wrap="square" lIns="0" tIns="0" rIns="0" bIns="0" anchor="t">
            <a:normAutofit/>
          </a:bodyPr>
          <a:lstStyle/>
          <a:p>
            <a:pPr algn="l">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C2</a:t>
            </a:r>
          </a:p>
        </p:txBody>
      </p:sp>
      <p:sp>
        <p:nvSpPr>
          <p:cNvPr id="16" name="Rectangle 15">
            <a:extLst>
              <a:ext uri="{FF2B5EF4-FFF2-40B4-BE49-F238E27FC236}">
                <a16:creationId xmlns:a16="http://schemas.microsoft.com/office/drawing/2014/main" id="{6CDCE4F3-06BF-49AA-99CF-D1DF23B4C9FD}"/>
              </a:ext>
            </a:extLst>
          </p:cNvPr>
          <p:cNvSpPr>
            <a:spLocks noGrp="1"/>
          </p:cNvSpPr>
          <p:nvPr/>
        </p:nvSpPr>
        <p:spPr>
          <a:xfrm>
            <a:off x="6953250" y="4533900"/>
            <a:ext cx="381000" cy="190500"/>
          </a:xfrm>
          <a:prstGeom prst="rect">
            <a:avLst/>
          </a:prstGeom>
          <a:noFill/>
          <a:ln w="0">
            <a:noFill/>
            <a:prstDash val="solid"/>
          </a:ln>
        </p:spPr>
        <p:txBody>
          <a:bodyPr wrap="square" lIns="0" tIns="0" rIns="0" bIns="0" anchor="t">
            <a:normAutofit/>
          </a:bodyPr>
          <a:lstStyle/>
          <a:p>
            <a:pPr algn="ct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C3</a:t>
            </a:r>
          </a:p>
        </p:txBody>
      </p:sp>
      <p:sp>
        <p:nvSpPr>
          <p:cNvPr id="17" name="Rectangle 16">
            <a:extLst>
              <a:ext uri="{FF2B5EF4-FFF2-40B4-BE49-F238E27FC236}">
                <a16:creationId xmlns:a16="http://schemas.microsoft.com/office/drawing/2014/main" id="{F6FD029F-5823-49D3-A1B0-951FA1D6DD16}"/>
              </a:ext>
            </a:extLst>
          </p:cNvPr>
          <p:cNvSpPr>
            <a:spLocks noGrp="1"/>
          </p:cNvSpPr>
          <p:nvPr/>
        </p:nvSpPr>
        <p:spPr>
          <a:xfrm>
            <a:off x="5600700" y="3248025"/>
            <a:ext cx="342900" cy="19050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C4</a:t>
            </a:r>
          </a:p>
        </p:txBody>
      </p:sp>
      <p:sp>
        <p:nvSpPr>
          <p:cNvPr id="18" name="Rectangle 17">
            <a:extLst>
              <a:ext uri="{FF2B5EF4-FFF2-40B4-BE49-F238E27FC236}">
                <a16:creationId xmlns:a16="http://schemas.microsoft.com/office/drawing/2014/main" id="{250BE1A5-0485-4F4F-B907-4AD6E159161A}"/>
              </a:ext>
            </a:extLst>
          </p:cNvPr>
          <p:cNvSpPr>
            <a:spLocks noGrp="1"/>
          </p:cNvSpPr>
          <p:nvPr/>
        </p:nvSpPr>
        <p:spPr>
          <a:xfrm>
            <a:off x="6096000" y="1619250"/>
            <a:ext cx="2095500" cy="228600"/>
          </a:xfrm>
          <a:prstGeom prst="rect">
            <a:avLst/>
          </a:prstGeom>
          <a:noFill/>
          <a:ln w="0">
            <a:noFill/>
            <a:prstDash val="solid"/>
          </a:ln>
        </p:spPr>
        <p:txBody>
          <a:bodyPr wrap="square" lIns="0" tIns="0" rIns="0" bIns="0" anchor="t">
            <a:normAutofit/>
          </a:bodyPr>
          <a:lstStyle/>
          <a:p>
            <a:pPr algn="ct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PROFILE A</a:t>
            </a:r>
          </a:p>
        </p:txBody>
      </p:sp>
      <p:sp>
        <p:nvSpPr>
          <p:cNvPr id="19" name="Rectangle 18">
            <a:extLst>
              <a:ext uri="{FF2B5EF4-FFF2-40B4-BE49-F238E27FC236}">
                <a16:creationId xmlns:a16="http://schemas.microsoft.com/office/drawing/2014/main" id="{1E17B1CE-81CB-4F29-A958-9F7CD804139F}"/>
              </a:ext>
            </a:extLst>
          </p:cNvPr>
          <p:cNvSpPr>
            <a:spLocks noGrp="1"/>
          </p:cNvSpPr>
          <p:nvPr/>
        </p:nvSpPr>
        <p:spPr>
          <a:xfrm>
            <a:off x="6381750" y="4800600"/>
            <a:ext cx="152400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TOTAL 12</a:t>
            </a:r>
          </a:p>
        </p:txBody>
      </p:sp>
      <p:sp>
        <p:nvSpPr>
          <p:cNvPr id="20" name="Straight Connector 19">
            <a:extLst>
              <a:ext uri="{FF2B5EF4-FFF2-40B4-BE49-F238E27FC236}">
                <a16:creationId xmlns:a16="http://schemas.microsoft.com/office/drawing/2014/main" id="{1363E990-F38B-4AF0-9706-62A889644BD7}"/>
              </a:ext>
            </a:extLst>
          </p:cNvPr>
          <p:cNvSpPr>
            <a:spLocks noGrp="1"/>
          </p:cNvSpPr>
          <p:nvPr/>
        </p:nvSpPr>
        <p:spPr>
          <a:xfrm>
            <a:off x="10001250" y="2209800"/>
            <a:ext cx="9525" cy="2247900"/>
          </a:xfrm>
          <a:prstGeom prst="line">
            <a:avLst/>
          </a:prstGeom>
          <a:noFill/>
          <a:ln w="14288">
            <a:solidFill>
              <a:srgbClr val="93B5CD"/>
            </a:solidFill>
            <a:prstDash val="solid"/>
          </a:ln>
        </p:spPr>
        <p:txBody>
          <a:bodyPr/>
          <a:lstStyle/>
          <a:p>
            <a:endParaRPr lang="en-US"/>
          </a:p>
        </p:txBody>
      </p:sp>
      <p:sp>
        <p:nvSpPr>
          <p:cNvPr id="21" name="Straight Connector 20">
            <a:extLst>
              <a:ext uri="{FF2B5EF4-FFF2-40B4-BE49-F238E27FC236}">
                <a16:creationId xmlns:a16="http://schemas.microsoft.com/office/drawing/2014/main" id="{02D7A03E-5758-479E-A7D7-95471CBE15E3}"/>
              </a:ext>
            </a:extLst>
          </p:cNvPr>
          <p:cNvSpPr>
            <a:spLocks noGrp="1"/>
          </p:cNvSpPr>
          <p:nvPr/>
        </p:nvSpPr>
        <p:spPr>
          <a:xfrm>
            <a:off x="8877300" y="3333750"/>
            <a:ext cx="2247900" cy="9525"/>
          </a:xfrm>
          <a:prstGeom prst="line">
            <a:avLst/>
          </a:prstGeom>
          <a:noFill/>
          <a:ln w="14288">
            <a:solidFill>
              <a:srgbClr val="93B5CD"/>
            </a:solidFill>
            <a:prstDash val="solid"/>
          </a:ln>
        </p:spPr>
        <p:txBody>
          <a:bodyPr/>
          <a:lstStyle/>
          <a:p>
            <a:endParaRPr lang="en-US"/>
          </a:p>
        </p:txBody>
      </p:sp>
      <p:sp>
        <p:nvSpPr>
          <p:cNvPr id="22" name="Freeform 21">
            <a:extLst>
              <a:ext uri="{FF2B5EF4-FFF2-40B4-BE49-F238E27FC236}">
                <a16:creationId xmlns:a16="http://schemas.microsoft.com/office/drawing/2014/main" id="{F7B3468D-ECA4-40EE-B188-924252ED904E}"/>
              </a:ext>
            </a:extLst>
          </p:cNvPr>
          <p:cNvSpPr>
            <a:spLocks noGrp="1"/>
          </p:cNvSpPr>
          <p:nvPr/>
        </p:nvSpPr>
        <p:spPr>
          <a:xfrm>
            <a:off x="8877300" y="2209800"/>
            <a:ext cx="2247900" cy="2247900"/>
          </a:xfrm>
          <a:custGeom>
            <a:avLst/>
            <a:gdLst/>
            <a:ahLst/>
            <a:cxnLst/>
            <a:rect l="0" t="0" r="0" b="0"/>
            <a:pathLst>
              <a:path w="2247900" h="2247900">
                <a:moveTo>
                  <a:pt x="1123950" y="0"/>
                </a:moveTo>
                <a:lnTo>
                  <a:pt x="2247900" y="1123950"/>
                </a:lnTo>
                <a:lnTo>
                  <a:pt x="1123950" y="2247900"/>
                </a:lnTo>
                <a:lnTo>
                  <a:pt x="0" y="1123950"/>
                </a:lnTo>
                <a:close/>
              </a:path>
            </a:pathLst>
          </a:custGeom>
          <a:noFill/>
          <a:ln w="9525">
            <a:solidFill>
              <a:srgbClr val="93B5CD"/>
            </a:solidFill>
            <a:prstDash val="solid"/>
          </a:ln>
        </p:spPr>
        <p:txBody>
          <a:bodyPr/>
          <a:lstStyle/>
          <a:p>
            <a:endParaRPr lang="en-US"/>
          </a:p>
        </p:txBody>
      </p:sp>
      <p:sp>
        <p:nvSpPr>
          <p:cNvPr id="23" name="Freeform 22">
            <a:extLst>
              <a:ext uri="{FF2B5EF4-FFF2-40B4-BE49-F238E27FC236}">
                <a16:creationId xmlns:a16="http://schemas.microsoft.com/office/drawing/2014/main" id="{A30DB7AF-9E54-4244-99F4-12DB480475D8}"/>
              </a:ext>
            </a:extLst>
          </p:cNvPr>
          <p:cNvSpPr>
            <a:spLocks noGrp="1"/>
          </p:cNvSpPr>
          <p:nvPr/>
        </p:nvSpPr>
        <p:spPr>
          <a:xfrm>
            <a:off x="9259443" y="2591943"/>
            <a:ext cx="1483614" cy="1483614"/>
          </a:xfrm>
          <a:custGeom>
            <a:avLst/>
            <a:gdLst/>
            <a:ahLst/>
            <a:cxnLst/>
            <a:rect l="0" t="0" r="0" b="0"/>
            <a:pathLst>
              <a:path w="1483614" h="1483614">
                <a:moveTo>
                  <a:pt x="741807" y="0"/>
                </a:moveTo>
                <a:lnTo>
                  <a:pt x="1483614" y="741807"/>
                </a:lnTo>
                <a:lnTo>
                  <a:pt x="741807" y="1483614"/>
                </a:lnTo>
                <a:lnTo>
                  <a:pt x="0" y="741807"/>
                </a:lnTo>
                <a:close/>
              </a:path>
            </a:pathLst>
          </a:custGeom>
          <a:noFill/>
          <a:ln w="9525">
            <a:solidFill>
              <a:srgbClr val="93B5CD"/>
            </a:solidFill>
            <a:prstDash val="solid"/>
          </a:ln>
        </p:spPr>
        <p:txBody>
          <a:bodyPr/>
          <a:lstStyle/>
          <a:p>
            <a:endParaRPr lang="en-US"/>
          </a:p>
        </p:txBody>
      </p:sp>
      <p:sp>
        <p:nvSpPr>
          <p:cNvPr id="24" name="Freeform 23">
            <a:extLst>
              <a:ext uri="{FF2B5EF4-FFF2-40B4-BE49-F238E27FC236}">
                <a16:creationId xmlns:a16="http://schemas.microsoft.com/office/drawing/2014/main" id="{C88FAD85-40A9-4FC1-B578-C42D6518A692}"/>
              </a:ext>
            </a:extLst>
          </p:cNvPr>
          <p:cNvSpPr>
            <a:spLocks noGrp="1"/>
          </p:cNvSpPr>
          <p:nvPr/>
        </p:nvSpPr>
        <p:spPr>
          <a:xfrm>
            <a:off x="9630347" y="2962847"/>
            <a:ext cx="741807" cy="741807"/>
          </a:xfrm>
          <a:custGeom>
            <a:avLst/>
            <a:gdLst/>
            <a:ahLst/>
            <a:cxnLst/>
            <a:rect l="0" t="0" r="0" b="0"/>
            <a:pathLst>
              <a:path w="741807" h="741807">
                <a:moveTo>
                  <a:pt x="370904" y="0"/>
                </a:moveTo>
                <a:lnTo>
                  <a:pt x="741807" y="370904"/>
                </a:lnTo>
                <a:lnTo>
                  <a:pt x="370904" y="741807"/>
                </a:lnTo>
                <a:lnTo>
                  <a:pt x="0" y="370904"/>
                </a:lnTo>
                <a:close/>
              </a:path>
            </a:pathLst>
          </a:custGeom>
          <a:noFill/>
          <a:ln w="9525">
            <a:solidFill>
              <a:srgbClr val="93B5CD"/>
            </a:solidFill>
            <a:prstDash val="solid"/>
          </a:ln>
        </p:spPr>
        <p:txBody>
          <a:bodyPr/>
          <a:lstStyle/>
          <a:p>
            <a:endParaRPr lang="en-US"/>
          </a:p>
        </p:txBody>
      </p:sp>
      <p:sp>
        <p:nvSpPr>
          <p:cNvPr id="25" name="Freeform 24">
            <a:extLst>
              <a:ext uri="{FF2B5EF4-FFF2-40B4-BE49-F238E27FC236}">
                <a16:creationId xmlns:a16="http://schemas.microsoft.com/office/drawing/2014/main" id="{D14B6652-D1A5-456C-B282-4F4DD0914F16}"/>
              </a:ext>
            </a:extLst>
          </p:cNvPr>
          <p:cNvSpPr>
            <a:spLocks noGrp="1"/>
          </p:cNvSpPr>
          <p:nvPr/>
        </p:nvSpPr>
        <p:spPr>
          <a:xfrm>
            <a:off x="8877300" y="2209800"/>
            <a:ext cx="2247900" cy="2247900"/>
          </a:xfrm>
          <a:custGeom>
            <a:avLst/>
            <a:gdLst/>
            <a:ahLst/>
            <a:cxnLst/>
            <a:rect l="0" t="0" r="0" b="0"/>
            <a:pathLst>
              <a:path w="2247900" h="2247900">
                <a:moveTo>
                  <a:pt x="1123950" y="494538"/>
                </a:moveTo>
                <a:lnTo>
                  <a:pt x="1753362" y="1123950"/>
                </a:lnTo>
                <a:lnTo>
                  <a:pt x="1123950" y="1753362"/>
                </a:lnTo>
                <a:lnTo>
                  <a:pt x="494538" y="1123950"/>
                </a:lnTo>
                <a:close/>
              </a:path>
            </a:pathLst>
          </a:custGeom>
          <a:solidFill>
            <a:srgbClr val="D2B06C">
              <a:alpha val="42000"/>
            </a:srgbClr>
          </a:solidFill>
          <a:ln w="28575">
            <a:solidFill>
              <a:srgbClr val="D2B06C"/>
            </a:solidFill>
            <a:prstDash val="solid"/>
          </a:ln>
        </p:spPr>
        <p:txBody>
          <a:bodyPr/>
          <a:lstStyle/>
          <a:p>
            <a:endParaRPr lang="en-US"/>
          </a:p>
        </p:txBody>
      </p:sp>
      <p:sp>
        <p:nvSpPr>
          <p:cNvPr id="26" name="Rectangle 25">
            <a:extLst>
              <a:ext uri="{FF2B5EF4-FFF2-40B4-BE49-F238E27FC236}">
                <a16:creationId xmlns:a16="http://schemas.microsoft.com/office/drawing/2014/main" id="{300AC0B4-AB22-4037-935F-74B5567F1BB4}"/>
              </a:ext>
            </a:extLst>
          </p:cNvPr>
          <p:cNvSpPr>
            <a:spLocks noGrp="1"/>
          </p:cNvSpPr>
          <p:nvPr/>
        </p:nvSpPr>
        <p:spPr>
          <a:xfrm>
            <a:off x="9810750" y="1943100"/>
            <a:ext cx="381000" cy="190500"/>
          </a:xfrm>
          <a:prstGeom prst="rect">
            <a:avLst/>
          </a:prstGeom>
          <a:noFill/>
          <a:ln w="0">
            <a:noFill/>
            <a:prstDash val="solid"/>
          </a:ln>
        </p:spPr>
        <p:txBody>
          <a:bodyPr wrap="square" lIns="0" tIns="0" rIns="0" bIns="0" anchor="t">
            <a:normAutofit/>
          </a:bodyPr>
          <a:lstStyle/>
          <a:p>
            <a:pPr algn="ct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C1</a:t>
            </a:r>
          </a:p>
        </p:txBody>
      </p:sp>
      <p:sp>
        <p:nvSpPr>
          <p:cNvPr id="27" name="Rectangle 26">
            <a:extLst>
              <a:ext uri="{FF2B5EF4-FFF2-40B4-BE49-F238E27FC236}">
                <a16:creationId xmlns:a16="http://schemas.microsoft.com/office/drawing/2014/main" id="{D8520D77-9CEE-4621-ABD3-D5D7EA606D7E}"/>
              </a:ext>
            </a:extLst>
          </p:cNvPr>
          <p:cNvSpPr>
            <a:spLocks noGrp="1"/>
          </p:cNvSpPr>
          <p:nvPr/>
        </p:nvSpPr>
        <p:spPr>
          <a:xfrm>
            <a:off x="11201400" y="3248025"/>
            <a:ext cx="342900" cy="190500"/>
          </a:xfrm>
          <a:prstGeom prst="rect">
            <a:avLst/>
          </a:prstGeom>
          <a:noFill/>
          <a:ln w="0">
            <a:noFill/>
            <a:prstDash val="solid"/>
          </a:ln>
        </p:spPr>
        <p:txBody>
          <a:bodyPr wrap="square" lIns="0" tIns="0" rIns="0" bIns="0" anchor="t">
            <a:normAutofit/>
          </a:bodyPr>
          <a:lstStyle/>
          <a:p>
            <a:pPr algn="l">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C2</a:t>
            </a:r>
          </a:p>
        </p:txBody>
      </p:sp>
      <p:sp>
        <p:nvSpPr>
          <p:cNvPr id="28" name="Rectangle 27">
            <a:extLst>
              <a:ext uri="{FF2B5EF4-FFF2-40B4-BE49-F238E27FC236}">
                <a16:creationId xmlns:a16="http://schemas.microsoft.com/office/drawing/2014/main" id="{FF8A8930-A271-4A45-8CB9-EA7478884670}"/>
              </a:ext>
            </a:extLst>
          </p:cNvPr>
          <p:cNvSpPr>
            <a:spLocks noGrp="1"/>
          </p:cNvSpPr>
          <p:nvPr/>
        </p:nvSpPr>
        <p:spPr>
          <a:xfrm>
            <a:off x="9810750" y="4533900"/>
            <a:ext cx="381000" cy="190500"/>
          </a:xfrm>
          <a:prstGeom prst="rect">
            <a:avLst/>
          </a:prstGeom>
          <a:noFill/>
          <a:ln w="0">
            <a:noFill/>
            <a:prstDash val="solid"/>
          </a:ln>
        </p:spPr>
        <p:txBody>
          <a:bodyPr wrap="square" lIns="0" tIns="0" rIns="0" bIns="0" anchor="t">
            <a:normAutofit/>
          </a:bodyPr>
          <a:lstStyle/>
          <a:p>
            <a:pPr algn="ct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C3</a:t>
            </a:r>
          </a:p>
        </p:txBody>
      </p:sp>
      <p:sp>
        <p:nvSpPr>
          <p:cNvPr id="29" name="Rectangle 28">
            <a:extLst>
              <a:ext uri="{FF2B5EF4-FFF2-40B4-BE49-F238E27FC236}">
                <a16:creationId xmlns:a16="http://schemas.microsoft.com/office/drawing/2014/main" id="{97D30415-E0E6-4278-8C80-B023CB918DB8}"/>
              </a:ext>
            </a:extLst>
          </p:cNvPr>
          <p:cNvSpPr>
            <a:spLocks noGrp="1"/>
          </p:cNvSpPr>
          <p:nvPr/>
        </p:nvSpPr>
        <p:spPr>
          <a:xfrm>
            <a:off x="8458200" y="3248025"/>
            <a:ext cx="342900" cy="19050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5D7489"/>
                </a:solidFill>
                <a:latin typeface="Avenir Next"/>
                <a:ea typeface="Avenir Next"/>
                <a:cs typeface="Avenir Next"/>
              </a:defRPr>
            </a:pPr>
            <a:r>
              <a:rPr sz="975" b="1">
                <a:solidFill>
                  <a:srgbClr val="5D7489"/>
                </a:solidFill>
                <a:latin typeface="Avenir Next"/>
                <a:ea typeface="Avenir Next"/>
                <a:cs typeface="Avenir Next"/>
              </a:rPr>
              <a:t>C4</a:t>
            </a:r>
          </a:p>
        </p:txBody>
      </p:sp>
      <p:sp>
        <p:nvSpPr>
          <p:cNvPr id="30" name="Rectangle 29">
            <a:extLst>
              <a:ext uri="{FF2B5EF4-FFF2-40B4-BE49-F238E27FC236}">
                <a16:creationId xmlns:a16="http://schemas.microsoft.com/office/drawing/2014/main" id="{603C27EA-CF12-4D61-A730-0FDA83466931}"/>
              </a:ext>
            </a:extLst>
          </p:cNvPr>
          <p:cNvSpPr>
            <a:spLocks noGrp="1"/>
          </p:cNvSpPr>
          <p:nvPr/>
        </p:nvSpPr>
        <p:spPr>
          <a:xfrm>
            <a:off x="8953500" y="1619250"/>
            <a:ext cx="2095500" cy="228600"/>
          </a:xfrm>
          <a:prstGeom prst="rect">
            <a:avLst/>
          </a:prstGeom>
          <a:noFill/>
          <a:ln w="0">
            <a:noFill/>
            <a:prstDash val="solid"/>
          </a:ln>
        </p:spPr>
        <p:txBody>
          <a:bodyPr wrap="square" lIns="0" tIns="0" rIns="0" bIns="0" anchor="t">
            <a:normAutofit/>
          </a:bodyPr>
          <a:lstStyle/>
          <a:p>
            <a:pPr algn="ctr">
              <a:lnSpc>
                <a:spcPct val="100000"/>
              </a:lnSpc>
              <a:buNone/>
              <a:defRPr sz="1125" b="1">
                <a:solidFill>
                  <a:srgbClr val="0A315C"/>
                </a:solidFill>
                <a:latin typeface="Avenir Next"/>
                <a:ea typeface="Avenir Next"/>
                <a:cs typeface="Avenir Next"/>
              </a:defRPr>
            </a:pPr>
            <a:r>
              <a:rPr sz="1125" b="1">
                <a:solidFill>
                  <a:srgbClr val="0A315C"/>
                </a:solidFill>
                <a:latin typeface="Avenir Next"/>
                <a:ea typeface="Avenir Next"/>
                <a:cs typeface="Avenir Next"/>
              </a:rPr>
              <a:t>PROFILE B</a:t>
            </a:r>
          </a:p>
        </p:txBody>
      </p:sp>
      <p:sp>
        <p:nvSpPr>
          <p:cNvPr id="31" name="Rectangle 30">
            <a:extLst>
              <a:ext uri="{FF2B5EF4-FFF2-40B4-BE49-F238E27FC236}">
                <a16:creationId xmlns:a16="http://schemas.microsoft.com/office/drawing/2014/main" id="{11FB9297-574E-44ED-97AD-781FB3059DBB}"/>
              </a:ext>
            </a:extLst>
          </p:cNvPr>
          <p:cNvSpPr>
            <a:spLocks noGrp="1"/>
          </p:cNvSpPr>
          <p:nvPr/>
        </p:nvSpPr>
        <p:spPr>
          <a:xfrm>
            <a:off x="9239250" y="4800600"/>
            <a:ext cx="1524000" cy="2286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TOTAL 12</a:t>
            </a:r>
          </a:p>
        </p:txBody>
      </p:sp>
      <p:sp>
        <p:nvSpPr>
          <p:cNvPr id="32" name="Rectangle 31">
            <a:extLst>
              <a:ext uri="{FF2B5EF4-FFF2-40B4-BE49-F238E27FC236}">
                <a16:creationId xmlns:a16="http://schemas.microsoft.com/office/drawing/2014/main" id="{AFAFF441-9A50-4074-A622-8C8EE3A4ADDB}"/>
              </a:ext>
            </a:extLst>
          </p:cNvPr>
          <p:cNvSpPr>
            <a:spLocks noGrp="1"/>
          </p:cNvSpPr>
          <p:nvPr/>
        </p:nvSpPr>
        <p:spPr>
          <a:xfrm>
            <a:off x="5810250" y="5429250"/>
            <a:ext cx="5524500" cy="419100"/>
          </a:xfrm>
          <a:prstGeom prst="rect">
            <a:avLst/>
          </a:prstGeom>
          <a:noFill/>
          <a:ln w="0">
            <a:noFill/>
            <a:prstDash val="solid"/>
          </a:ln>
        </p:spPr>
        <p:txBody>
          <a:bodyPr wrap="square" lIns="0" tIns="0" rIns="0" bIns="0" anchor="t">
            <a:normAutofit/>
          </a:bodyPr>
          <a:lstStyle/>
          <a:p>
            <a:pPr algn="ctr">
              <a:lnSpc>
                <a:spcPct val="100000"/>
              </a:lnSpc>
              <a:buNone/>
              <a:defRPr sz="2250" b="0">
                <a:solidFill>
                  <a:srgbClr val="0A315C"/>
                </a:solidFill>
                <a:latin typeface="Didot"/>
                <a:ea typeface="Didot"/>
                <a:cs typeface="Didot"/>
              </a:defRPr>
            </a:pPr>
            <a:r>
              <a:rPr sz="2250" b="0">
                <a:solidFill>
                  <a:srgbClr val="0A315C"/>
                </a:solidFill>
                <a:latin typeface="Didot"/>
                <a:ea typeface="Didot"/>
                <a:cs typeface="Didot"/>
              </a:rPr>
              <a:t>Same number. Different practice.</a:t>
            </a:r>
          </a:p>
        </p:txBody>
      </p:sp>
      <p:sp>
        <p:nvSpPr>
          <p:cNvPr id="33" name="Rectangle 32">
            <a:extLst>
              <a:ext uri="{FF2B5EF4-FFF2-40B4-BE49-F238E27FC236}">
                <a16:creationId xmlns:a16="http://schemas.microsoft.com/office/drawing/2014/main" id="{88929311-E7B0-47B7-A811-1E76593DBC83}"/>
              </a:ext>
            </a:extLst>
          </p:cNvPr>
          <p:cNvSpPr>
            <a:spLocks noGrp="1"/>
          </p:cNvSpPr>
          <p:nvPr/>
        </p:nvSpPr>
        <p:spPr>
          <a:xfrm>
            <a:off x="666750" y="2667000"/>
            <a:ext cx="4191000" cy="323850"/>
          </a:xfrm>
          <a:prstGeom prst="rect">
            <a:avLst/>
          </a:prstGeom>
          <a:noFill/>
          <a:ln w="0">
            <a:noFill/>
            <a:prstDash val="solid"/>
          </a:ln>
        </p:spPr>
        <p:txBody>
          <a:bodyPr wrap="square" lIns="0" tIns="0" rIns="0" bIns="0" anchor="t">
            <a:normAutofit/>
          </a:bodyPr>
          <a:lstStyle/>
          <a:p>
            <a:pPr algn="l">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C1 Flexible attentional control</a:t>
            </a:r>
          </a:p>
        </p:txBody>
      </p:sp>
      <p:sp>
        <p:nvSpPr>
          <p:cNvPr id="34" name="Rectangle 33">
            <a:extLst>
              <a:ext uri="{FF2B5EF4-FFF2-40B4-BE49-F238E27FC236}">
                <a16:creationId xmlns:a16="http://schemas.microsoft.com/office/drawing/2014/main" id="{D7443A6D-30AC-4E64-8209-8256C44C7A26}"/>
              </a:ext>
            </a:extLst>
          </p:cNvPr>
          <p:cNvSpPr>
            <a:spLocks noGrp="1"/>
          </p:cNvSpPr>
          <p:nvPr/>
        </p:nvSpPr>
        <p:spPr>
          <a:xfrm>
            <a:off x="666750" y="3257550"/>
            <a:ext cx="4191000" cy="323850"/>
          </a:xfrm>
          <a:prstGeom prst="rect">
            <a:avLst/>
          </a:prstGeom>
          <a:noFill/>
          <a:ln w="0">
            <a:noFill/>
            <a:prstDash val="solid"/>
          </a:ln>
        </p:spPr>
        <p:txBody>
          <a:bodyPr wrap="square" lIns="0" tIns="0" rIns="0" bIns="0" anchor="t">
            <a:normAutofit/>
          </a:bodyPr>
          <a:lstStyle/>
          <a:p>
            <a:pPr algn="l">
              <a:lnSpc>
                <a:spcPct val="100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C2 Emotional coherence across self-states</a:t>
            </a:r>
          </a:p>
        </p:txBody>
      </p:sp>
      <p:sp>
        <p:nvSpPr>
          <p:cNvPr id="35" name="Rectangle 34">
            <a:extLst>
              <a:ext uri="{FF2B5EF4-FFF2-40B4-BE49-F238E27FC236}">
                <a16:creationId xmlns:a16="http://schemas.microsoft.com/office/drawing/2014/main" id="{5C68EF11-E854-4651-A731-E5211243C49F}"/>
              </a:ext>
            </a:extLst>
          </p:cNvPr>
          <p:cNvSpPr>
            <a:spLocks noGrp="1"/>
          </p:cNvSpPr>
          <p:nvPr/>
        </p:nvSpPr>
        <p:spPr>
          <a:xfrm>
            <a:off x="666750" y="3848100"/>
            <a:ext cx="4191000" cy="323850"/>
          </a:xfrm>
          <a:prstGeom prst="rect">
            <a:avLst/>
          </a:prstGeom>
          <a:noFill/>
          <a:ln w="0">
            <a:noFill/>
            <a:prstDash val="solid"/>
          </a:ln>
        </p:spPr>
        <p:txBody>
          <a:bodyPr wrap="square" lIns="0" tIns="0" rIns="0" bIns="0" anchor="t">
            <a:normAutofit/>
          </a:bodyPr>
          <a:lstStyle/>
          <a:p>
            <a:pPr algn="l">
              <a:lnSpc>
                <a:spcPct val="100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C3 Reduced self-referential rigidity</a:t>
            </a:r>
          </a:p>
        </p:txBody>
      </p:sp>
      <p:sp>
        <p:nvSpPr>
          <p:cNvPr id="36" name="Rectangle 35">
            <a:extLst>
              <a:ext uri="{FF2B5EF4-FFF2-40B4-BE49-F238E27FC236}">
                <a16:creationId xmlns:a16="http://schemas.microsoft.com/office/drawing/2014/main" id="{9C723DDA-FFDA-43DA-A00E-BDAAB5BC92D2}"/>
              </a:ext>
            </a:extLst>
          </p:cNvPr>
          <p:cNvSpPr>
            <a:spLocks noGrp="1"/>
          </p:cNvSpPr>
          <p:nvPr/>
        </p:nvSpPr>
        <p:spPr>
          <a:xfrm>
            <a:off x="666750" y="4438650"/>
            <a:ext cx="4191000" cy="323850"/>
          </a:xfrm>
          <a:prstGeom prst="rect">
            <a:avLst/>
          </a:prstGeom>
          <a:noFill/>
          <a:ln w="0">
            <a:noFill/>
            <a:prstDash val="solid"/>
          </a:ln>
        </p:spPr>
        <p:txBody>
          <a:bodyPr wrap="square" lIns="0" tIns="0" rIns="0" bIns="0" anchor="t">
            <a:normAutofit/>
          </a:bodyPr>
          <a:lstStyle/>
          <a:p>
            <a:pPr algn="l">
              <a:lnSpc>
                <a:spcPct val="100000"/>
              </a:lnSpc>
              <a:buNone/>
              <a:defRPr sz="1350" b="0">
                <a:solidFill>
                  <a:srgbClr val="203050"/>
                </a:solidFill>
                <a:latin typeface="Avenir Next"/>
                <a:ea typeface="Avenir Next"/>
                <a:cs typeface="Avenir Next"/>
              </a:defRPr>
            </a:pPr>
            <a:r>
              <a:rPr sz="1350" b="0">
                <a:solidFill>
                  <a:srgbClr val="203050"/>
                </a:solidFill>
                <a:latin typeface="Avenir Next"/>
                <a:ea typeface="Avenir Next"/>
                <a:cs typeface="Avenir Next"/>
              </a:rPr>
              <a:t>C4 Compassionate self-awareness</a:t>
            </a:r>
          </a:p>
        </p:txBody>
      </p:sp>
      <p:sp>
        <p:nvSpPr>
          <p:cNvPr id="37" name="Rectangle 36">
            <a:extLst>
              <a:ext uri="{FF2B5EF4-FFF2-40B4-BE49-F238E27FC236}">
                <a16:creationId xmlns:a16="http://schemas.microsoft.com/office/drawing/2014/main" id="{D867BD1C-A3C8-4D43-BF19-B4370EC45D40}"/>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38" name="Rectangle 37">
            <a:extLst>
              <a:ext uri="{FF2B5EF4-FFF2-40B4-BE49-F238E27FC236}">
                <a16:creationId xmlns:a16="http://schemas.microsoft.com/office/drawing/2014/main" id="{8A20192B-0360-4B23-9501-59FECA37551E}"/>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13</a:t>
            </a:r>
          </a:p>
        </p:txBody>
      </p:sp>
    </p:spTree>
    <p:extLst>
      <p:ext uri="{BB962C8B-B14F-4D97-AF65-F5344CB8AC3E}">
        <p14:creationId xmlns:p14="http://schemas.microsoft.com/office/powerpoint/2010/main" val="1026825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9B21F7F-7BBA-4D28-BC03-862A852DBC72}"/>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Rigor makes the limits visible</a:t>
            </a:r>
          </a:p>
        </p:txBody>
      </p:sp>
      <p:sp>
        <p:nvSpPr>
          <p:cNvPr id="2" name="Rounded Rectangle 1">
            <a:extLst>
              <a:ext uri="{FF2B5EF4-FFF2-40B4-BE49-F238E27FC236}">
                <a16:creationId xmlns:a16="http://schemas.microsoft.com/office/drawing/2014/main" id="{E4F082DD-BD1F-49BF-97A4-54D3BC37166B}"/>
              </a:ext>
            </a:extLst>
          </p:cNvPr>
          <p:cNvSpPr>
            <a:spLocks noGrp="1"/>
          </p:cNvSpPr>
          <p:nvPr/>
        </p:nvSpPr>
        <p:spPr>
          <a:xfrm>
            <a:off x="1143000" y="1447800"/>
            <a:ext cx="9906000" cy="971550"/>
          </a:xfrm>
          <a:prstGeom prst="roundRect">
            <a:avLst>
              <a:gd name="adj" fmla="val 15686"/>
            </a:avLst>
          </a:prstGeom>
          <a:solidFill>
            <a:srgbClr val="0A315C"/>
          </a:solidFill>
          <a:ln w="0">
            <a:noFill/>
            <a:prstDash val="solid"/>
          </a:ln>
        </p:spPr>
        <p:txBody>
          <a:bodyPr/>
          <a:lstStyle/>
          <a:p>
            <a:endParaRPr lang="en-US"/>
          </a:p>
        </p:txBody>
      </p:sp>
      <p:sp>
        <p:nvSpPr>
          <p:cNvPr id="3" name="Rectangle 2">
            <a:extLst>
              <a:ext uri="{FF2B5EF4-FFF2-40B4-BE49-F238E27FC236}">
                <a16:creationId xmlns:a16="http://schemas.microsoft.com/office/drawing/2014/main" id="{7A7CC2A0-7CD0-43E7-887E-6F3506C574E9}"/>
              </a:ext>
            </a:extLst>
          </p:cNvPr>
          <p:cNvSpPr>
            <a:spLocks noGrp="1"/>
          </p:cNvSpPr>
          <p:nvPr/>
        </p:nvSpPr>
        <p:spPr>
          <a:xfrm>
            <a:off x="1390650" y="1638300"/>
            <a:ext cx="2381250" cy="2667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FAF9F6"/>
                </a:solidFill>
                <a:latin typeface="Avenir Next"/>
                <a:ea typeface="Avenir Next"/>
                <a:cs typeface="Avenir Next"/>
              </a:defRPr>
            </a:pPr>
            <a:r>
              <a:rPr sz="1275" b="1">
                <a:solidFill>
                  <a:srgbClr val="FAF9F6"/>
                </a:solidFill>
                <a:latin typeface="Avenir Next"/>
                <a:ea typeface="Avenir Next"/>
                <a:cs typeface="Avenir Next"/>
              </a:rPr>
              <a:t>ESTABLISHED</a:t>
            </a:r>
          </a:p>
        </p:txBody>
      </p:sp>
      <p:sp>
        <p:nvSpPr>
          <p:cNvPr id="4" name="Rectangle 3">
            <a:extLst>
              <a:ext uri="{FF2B5EF4-FFF2-40B4-BE49-F238E27FC236}">
                <a16:creationId xmlns:a16="http://schemas.microsoft.com/office/drawing/2014/main" id="{FD8D4878-7955-4DB1-9309-37144DE55CB3}"/>
              </a:ext>
            </a:extLst>
          </p:cNvPr>
          <p:cNvSpPr>
            <a:spLocks noGrp="1"/>
          </p:cNvSpPr>
          <p:nvPr/>
        </p:nvSpPr>
        <p:spPr>
          <a:xfrm>
            <a:off x="3905250" y="1600200"/>
            <a:ext cx="6858000" cy="647700"/>
          </a:xfrm>
          <a:prstGeom prst="rect">
            <a:avLst/>
          </a:prstGeom>
          <a:noFill/>
          <a:ln w="0">
            <a:noFill/>
            <a:prstDash val="solid"/>
          </a:ln>
        </p:spPr>
        <p:txBody>
          <a:bodyPr wrap="square" lIns="0" tIns="0" rIns="0" bIns="0" anchor="ctr">
            <a:normAutofit/>
          </a:bodyPr>
          <a:lstStyle/>
          <a:p>
            <a:pPr algn="l">
              <a:lnSpc>
                <a:spcPct val="100000"/>
              </a:lnSpc>
              <a:buNone/>
              <a:defRPr sz="1500" b="0">
                <a:solidFill>
                  <a:srgbClr val="FAF9F6"/>
                </a:solidFill>
                <a:latin typeface="Avenir Next"/>
                <a:ea typeface="Avenir Next"/>
                <a:cs typeface="Avenir Next"/>
              </a:defRPr>
            </a:pPr>
            <a:r>
              <a:rPr sz="1500" b="0">
                <a:solidFill>
                  <a:srgbClr val="FAF9F6"/>
                </a:solidFill>
                <a:latin typeface="Avenir Next"/>
                <a:ea typeface="Avenir Next"/>
                <a:cs typeface="Avenir Next"/>
              </a:rPr>
              <a:t>The construct is defined. A bilingual 20-item instrument exists.</a:t>
            </a:r>
          </a:p>
        </p:txBody>
      </p:sp>
      <p:sp>
        <p:nvSpPr>
          <p:cNvPr id="5" name="Rounded Rectangle 4">
            <a:extLst>
              <a:ext uri="{FF2B5EF4-FFF2-40B4-BE49-F238E27FC236}">
                <a16:creationId xmlns:a16="http://schemas.microsoft.com/office/drawing/2014/main" id="{7EA3AA0D-44CE-4F14-8B3C-B64401FEC6B5}"/>
              </a:ext>
            </a:extLst>
          </p:cNvPr>
          <p:cNvSpPr>
            <a:spLocks noGrp="1"/>
          </p:cNvSpPr>
          <p:nvPr/>
        </p:nvSpPr>
        <p:spPr>
          <a:xfrm>
            <a:off x="1809750" y="2743200"/>
            <a:ext cx="8572500" cy="971550"/>
          </a:xfrm>
          <a:prstGeom prst="roundRect">
            <a:avLst>
              <a:gd name="adj" fmla="val 15686"/>
            </a:avLst>
          </a:prstGeom>
          <a:solidFill>
            <a:srgbClr val="BED9E8"/>
          </a:solidFill>
          <a:ln w="0">
            <a:noFill/>
            <a:prstDash val="solid"/>
          </a:ln>
        </p:spPr>
        <p:txBody>
          <a:bodyPr/>
          <a:lstStyle/>
          <a:p>
            <a:endParaRPr lang="en-US"/>
          </a:p>
        </p:txBody>
      </p:sp>
      <p:sp>
        <p:nvSpPr>
          <p:cNvPr id="6" name="Rectangle 5">
            <a:extLst>
              <a:ext uri="{FF2B5EF4-FFF2-40B4-BE49-F238E27FC236}">
                <a16:creationId xmlns:a16="http://schemas.microsoft.com/office/drawing/2014/main" id="{3575F627-0AB7-487E-906E-AD53904E7B9B}"/>
              </a:ext>
            </a:extLst>
          </p:cNvPr>
          <p:cNvSpPr>
            <a:spLocks noGrp="1"/>
          </p:cNvSpPr>
          <p:nvPr/>
        </p:nvSpPr>
        <p:spPr>
          <a:xfrm>
            <a:off x="2057400" y="2933700"/>
            <a:ext cx="2381250" cy="2667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UNDER INVESTIGATION</a:t>
            </a:r>
          </a:p>
        </p:txBody>
      </p:sp>
      <p:sp>
        <p:nvSpPr>
          <p:cNvPr id="7" name="Rectangle 6">
            <a:extLst>
              <a:ext uri="{FF2B5EF4-FFF2-40B4-BE49-F238E27FC236}">
                <a16:creationId xmlns:a16="http://schemas.microsoft.com/office/drawing/2014/main" id="{F8E5C07A-7EF5-4037-863E-46F3BA66854E}"/>
              </a:ext>
            </a:extLst>
          </p:cNvPr>
          <p:cNvSpPr>
            <a:spLocks noGrp="1"/>
          </p:cNvSpPr>
          <p:nvPr/>
        </p:nvSpPr>
        <p:spPr>
          <a:xfrm>
            <a:off x="4572000" y="2895600"/>
            <a:ext cx="5524500" cy="647700"/>
          </a:xfrm>
          <a:prstGeom prst="rect">
            <a:avLst/>
          </a:prstGeom>
          <a:noFill/>
          <a:ln w="0">
            <a:noFill/>
            <a:prstDash val="solid"/>
          </a:ln>
        </p:spPr>
        <p:txBody>
          <a:bodyPr wrap="square" lIns="0" tIns="0" rIns="0" bIns="0" anchor="ctr">
            <a:normAutofit/>
          </a:bodyPr>
          <a:lstStyle/>
          <a:p>
            <a:pPr algn="l">
              <a:lnSpc>
                <a:spcPct val="100000"/>
              </a:lnSpc>
              <a:buNone/>
              <a:defRPr sz="1500" b="0">
                <a:solidFill>
                  <a:srgbClr val="0A315C"/>
                </a:solidFill>
                <a:latin typeface="Avenir Next"/>
                <a:ea typeface="Avenir Next"/>
                <a:cs typeface="Avenir Next"/>
              </a:defRPr>
            </a:pPr>
            <a:r>
              <a:rPr sz="1500" b="0">
                <a:solidFill>
                  <a:srgbClr val="0A315C"/>
                </a:solidFill>
                <a:latin typeface="Avenir Next"/>
                <a:ea typeface="Avenir Next"/>
                <a:cs typeface="Avenir Next"/>
              </a:rPr>
              <a:t>Reliability, validity, change over time, and use across settings.</a:t>
            </a:r>
          </a:p>
        </p:txBody>
      </p:sp>
      <p:sp>
        <p:nvSpPr>
          <p:cNvPr id="8" name="Rounded Rectangle 7">
            <a:extLst>
              <a:ext uri="{FF2B5EF4-FFF2-40B4-BE49-F238E27FC236}">
                <a16:creationId xmlns:a16="http://schemas.microsoft.com/office/drawing/2014/main" id="{0F4E6E7C-2436-4040-ABEA-343A5226AC69}"/>
              </a:ext>
            </a:extLst>
          </p:cNvPr>
          <p:cNvSpPr>
            <a:spLocks noGrp="1"/>
          </p:cNvSpPr>
          <p:nvPr/>
        </p:nvSpPr>
        <p:spPr>
          <a:xfrm>
            <a:off x="2476500" y="4038600"/>
            <a:ext cx="7239000" cy="971550"/>
          </a:xfrm>
          <a:prstGeom prst="roundRect">
            <a:avLst>
              <a:gd name="adj" fmla="val 15686"/>
            </a:avLst>
          </a:prstGeom>
          <a:solidFill>
            <a:srgbClr val="FAF9F6"/>
          </a:solidFill>
          <a:ln w="19050">
            <a:solidFill>
              <a:srgbClr val="93B5CD"/>
            </a:solidFill>
            <a:prstDash val="solid"/>
          </a:ln>
        </p:spPr>
        <p:txBody>
          <a:bodyPr/>
          <a:lstStyle/>
          <a:p>
            <a:endParaRPr lang="en-US"/>
          </a:p>
        </p:txBody>
      </p:sp>
      <p:sp>
        <p:nvSpPr>
          <p:cNvPr id="9" name="Rectangle 8">
            <a:extLst>
              <a:ext uri="{FF2B5EF4-FFF2-40B4-BE49-F238E27FC236}">
                <a16:creationId xmlns:a16="http://schemas.microsoft.com/office/drawing/2014/main" id="{BFA04193-54FE-4E8A-965E-96A533DF8ED9}"/>
              </a:ext>
            </a:extLst>
          </p:cNvPr>
          <p:cNvSpPr>
            <a:spLocks noGrp="1"/>
          </p:cNvSpPr>
          <p:nvPr/>
        </p:nvSpPr>
        <p:spPr>
          <a:xfrm>
            <a:off x="2724150" y="4229100"/>
            <a:ext cx="2381250" cy="266700"/>
          </a:xfrm>
          <a:prstGeom prst="rect">
            <a:avLst/>
          </a:prstGeom>
          <a:noFill/>
          <a:ln w="0">
            <a:noFill/>
            <a:prstDash val="solid"/>
          </a:ln>
        </p:spPr>
        <p:txBody>
          <a:bodyPr wrap="square" lIns="0" tIns="0" rIns="0" bIns="0" anchor="t">
            <a:normAutofit/>
          </a:bodyPr>
          <a:lstStyle/>
          <a:p>
            <a:pPr algn="l">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UNPROVEN</a:t>
            </a:r>
          </a:p>
        </p:txBody>
      </p:sp>
      <p:sp>
        <p:nvSpPr>
          <p:cNvPr id="10" name="Rectangle 9">
            <a:extLst>
              <a:ext uri="{FF2B5EF4-FFF2-40B4-BE49-F238E27FC236}">
                <a16:creationId xmlns:a16="http://schemas.microsoft.com/office/drawing/2014/main" id="{73867250-43C3-4358-9895-0CB8FC9D1895}"/>
              </a:ext>
            </a:extLst>
          </p:cNvPr>
          <p:cNvSpPr>
            <a:spLocks noGrp="1"/>
          </p:cNvSpPr>
          <p:nvPr/>
        </p:nvSpPr>
        <p:spPr>
          <a:xfrm>
            <a:off x="5238750" y="4191000"/>
            <a:ext cx="4191000" cy="647700"/>
          </a:xfrm>
          <a:prstGeom prst="rect">
            <a:avLst/>
          </a:prstGeom>
          <a:noFill/>
          <a:ln w="0">
            <a:noFill/>
            <a:prstDash val="solid"/>
          </a:ln>
        </p:spPr>
        <p:txBody>
          <a:bodyPr wrap="square" lIns="0" tIns="0" rIns="0" bIns="0" anchor="ctr">
            <a:normAutofit/>
          </a:bodyPr>
          <a:lstStyle/>
          <a:p>
            <a:pPr algn="l">
              <a:lnSpc>
                <a:spcPct val="100000"/>
              </a:lnSpc>
              <a:buNone/>
              <a:defRPr sz="1500" b="0">
                <a:solidFill>
                  <a:srgbClr val="0A315C"/>
                </a:solidFill>
                <a:latin typeface="Avenir Next"/>
                <a:ea typeface="Avenir Next"/>
                <a:cs typeface="Avenir Next"/>
              </a:defRPr>
            </a:pPr>
            <a:r>
              <a:rPr sz="1500" b="0">
                <a:solidFill>
                  <a:srgbClr val="0A315C"/>
                </a:solidFill>
                <a:latin typeface="Avenir Next"/>
                <a:ea typeface="Avenir Next"/>
                <a:cs typeface="Avenir Next"/>
              </a:rPr>
              <a:t>Population inference and durable transmission between people.</a:t>
            </a:r>
          </a:p>
        </p:txBody>
      </p:sp>
      <p:sp>
        <p:nvSpPr>
          <p:cNvPr id="11" name="Rounded Rectangle 10">
            <a:extLst>
              <a:ext uri="{FF2B5EF4-FFF2-40B4-BE49-F238E27FC236}">
                <a16:creationId xmlns:a16="http://schemas.microsoft.com/office/drawing/2014/main" id="{C3DCBCF6-2C52-4BF5-B5BE-986D16BF0170}"/>
              </a:ext>
            </a:extLst>
          </p:cNvPr>
          <p:cNvSpPr>
            <a:spLocks noGrp="1"/>
          </p:cNvSpPr>
          <p:nvPr/>
        </p:nvSpPr>
        <p:spPr>
          <a:xfrm>
            <a:off x="1123950" y="5581650"/>
            <a:ext cx="9944100" cy="495300"/>
          </a:xfrm>
          <a:prstGeom prst="roundRect">
            <a:avLst>
              <a:gd name="adj" fmla="val 23077"/>
            </a:avLst>
          </a:prstGeom>
          <a:solidFill>
            <a:srgbClr val="A75B57">
              <a:alpha val="14000"/>
            </a:srgbClr>
          </a:solidFill>
          <a:ln w="9525">
            <a:solidFill>
              <a:srgbClr val="823D39"/>
            </a:solidFill>
            <a:prstDash val="solid"/>
          </a:ln>
        </p:spPr>
        <p:txBody>
          <a:bodyPr/>
          <a:lstStyle/>
          <a:p>
            <a:endParaRPr lang="en-US"/>
          </a:p>
        </p:txBody>
      </p:sp>
      <p:sp>
        <p:nvSpPr>
          <p:cNvPr id="12" name="Rectangle 11">
            <a:extLst>
              <a:ext uri="{FF2B5EF4-FFF2-40B4-BE49-F238E27FC236}">
                <a16:creationId xmlns:a16="http://schemas.microsoft.com/office/drawing/2014/main" id="{94E9DE9E-DFA8-4190-82C1-8C57B7F84865}"/>
              </a:ext>
            </a:extLst>
          </p:cNvPr>
          <p:cNvSpPr>
            <a:spLocks noGrp="1"/>
          </p:cNvSpPr>
          <p:nvPr/>
        </p:nvSpPr>
        <p:spPr>
          <a:xfrm>
            <a:off x="1381125" y="5676900"/>
            <a:ext cx="9429750" cy="3238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823D39"/>
                </a:solidFill>
                <a:latin typeface="Avenir Next"/>
                <a:ea typeface="Avenir Next"/>
                <a:cs typeface="Avenir Next"/>
              </a:defRPr>
            </a:pPr>
            <a:r>
              <a:rPr sz="1275" b="1">
                <a:solidFill>
                  <a:srgbClr val="823D39"/>
                </a:solidFill>
                <a:latin typeface="Avenir Next"/>
                <a:ea typeface="Avenir Next"/>
                <a:cs typeface="Avenir Next"/>
              </a:rPr>
              <a:t>No diagnosis. No ranking. No hiring, promotion, certification, or external reward.</a:t>
            </a:r>
          </a:p>
        </p:txBody>
      </p:sp>
      <p:sp>
        <p:nvSpPr>
          <p:cNvPr id="13" name="Rectangle 12">
            <a:extLst>
              <a:ext uri="{FF2B5EF4-FFF2-40B4-BE49-F238E27FC236}">
                <a16:creationId xmlns:a16="http://schemas.microsoft.com/office/drawing/2014/main" id="{B203F19C-E53E-44A8-AB31-7D58A090A485}"/>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14" name="Rectangle 13">
            <a:extLst>
              <a:ext uri="{FF2B5EF4-FFF2-40B4-BE49-F238E27FC236}">
                <a16:creationId xmlns:a16="http://schemas.microsoft.com/office/drawing/2014/main" id="{79CC131D-F35A-43EB-A0F1-F6A9EDE619F8}"/>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14</a:t>
            </a:r>
          </a:p>
        </p:txBody>
      </p:sp>
    </p:spTree>
    <p:extLst>
      <p:ext uri="{BB962C8B-B14F-4D97-AF65-F5344CB8AC3E}">
        <p14:creationId xmlns:p14="http://schemas.microsoft.com/office/powerpoint/2010/main" val="382417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90490D9-2A72-49A7-A3ED-2428A1B915CB}"/>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FAF9F6"/>
                </a:solidFill>
                <a:latin typeface="Didot"/>
                <a:ea typeface="Didot"/>
                <a:cs typeface="Didot"/>
              </a:defRPr>
            </a:pPr>
            <a:r>
              <a:rPr sz="3600" b="0">
                <a:solidFill>
                  <a:srgbClr val="FAF9F6"/>
                </a:solidFill>
                <a:latin typeface="Didot"/>
                <a:ea typeface="Didot"/>
                <a:cs typeface="Didot"/>
              </a:rPr>
              <a:t>Why glimpses fade</a:t>
            </a:r>
          </a:p>
        </p:txBody>
      </p:sp>
      <p:sp>
        <p:nvSpPr>
          <p:cNvPr id="2" name="Oval 1">
            <a:extLst>
              <a:ext uri="{FF2B5EF4-FFF2-40B4-BE49-F238E27FC236}">
                <a16:creationId xmlns:a16="http://schemas.microsoft.com/office/drawing/2014/main" id="{B03F62B0-02FA-43E3-A647-3457BC3798E4}"/>
              </a:ext>
            </a:extLst>
          </p:cNvPr>
          <p:cNvSpPr>
            <a:spLocks noGrp="1"/>
          </p:cNvSpPr>
          <p:nvPr/>
        </p:nvSpPr>
        <p:spPr>
          <a:xfrm>
            <a:off x="5010150" y="1219200"/>
            <a:ext cx="2171700" cy="1485900"/>
          </a:xfrm>
          <a:prstGeom prst="ellipse">
            <a:avLst/>
          </a:prstGeom>
          <a:gradFill>
            <a:gsLst>
              <a:gs pos="0">
                <a:srgbClr val="FAF9F6">
                  <a:alpha val="90000"/>
                </a:srgbClr>
              </a:gs>
              <a:gs pos="48000">
                <a:srgbClr val="D2B06C">
                  <a:alpha val="62000"/>
                </a:srgbClr>
              </a:gs>
              <a:gs pos="100000">
                <a:srgbClr val="D2B06C">
                  <a:alpha val="0"/>
                </a:srgbClr>
              </a:gs>
            </a:gsLst>
            <a:path path="shape"/>
          </a:gradFill>
          <a:ln w="0">
            <a:noFill/>
            <a:prstDash val="solid"/>
          </a:ln>
        </p:spPr>
        <p:txBody>
          <a:bodyPr/>
          <a:lstStyle/>
          <a:p>
            <a:endParaRPr lang="en-US"/>
          </a:p>
        </p:txBody>
      </p:sp>
      <p:sp>
        <p:nvSpPr>
          <p:cNvPr id="3" name="Rectangle 2">
            <a:extLst>
              <a:ext uri="{FF2B5EF4-FFF2-40B4-BE49-F238E27FC236}">
                <a16:creationId xmlns:a16="http://schemas.microsoft.com/office/drawing/2014/main" id="{65F0896C-F7BC-49EC-B8AD-897E46A67DDA}"/>
              </a:ext>
            </a:extLst>
          </p:cNvPr>
          <p:cNvSpPr>
            <a:spLocks noGrp="1"/>
          </p:cNvSpPr>
          <p:nvPr/>
        </p:nvSpPr>
        <p:spPr>
          <a:xfrm>
            <a:off x="5219700" y="1733550"/>
            <a:ext cx="1752600" cy="3429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FAF9F6"/>
                </a:solidFill>
                <a:latin typeface="Avenir Next"/>
                <a:ea typeface="Avenir Next"/>
                <a:cs typeface="Avenir Next"/>
              </a:defRPr>
            </a:pPr>
            <a:r>
              <a:rPr sz="1350" b="1">
                <a:solidFill>
                  <a:srgbClr val="FAF9F6"/>
                </a:solidFill>
                <a:latin typeface="Avenir Next"/>
                <a:ea typeface="Avenir Next"/>
                <a:cs typeface="Avenir Next"/>
              </a:rPr>
              <a:t>A GLIMPSE</a:t>
            </a:r>
          </a:p>
        </p:txBody>
      </p:sp>
      <p:sp>
        <p:nvSpPr>
          <p:cNvPr id="4" name="Straight Connector 3">
            <a:extLst>
              <a:ext uri="{FF2B5EF4-FFF2-40B4-BE49-F238E27FC236}">
                <a16:creationId xmlns:a16="http://schemas.microsoft.com/office/drawing/2014/main" id="{34FF05B3-0FB3-4EFF-B40E-F1F7EBC4F350}"/>
              </a:ext>
            </a:extLst>
          </p:cNvPr>
          <p:cNvSpPr>
            <a:spLocks noGrp="1"/>
          </p:cNvSpPr>
          <p:nvPr/>
        </p:nvSpPr>
        <p:spPr>
          <a:xfrm flipV="1">
            <a:off x="2209800" y="2628900"/>
            <a:ext cx="3886200" cy="800100"/>
          </a:xfrm>
          <a:prstGeom prst="line">
            <a:avLst/>
          </a:prstGeom>
          <a:noFill/>
          <a:ln w="19050">
            <a:solidFill>
              <a:srgbClr val="D2B06C"/>
            </a:solidFill>
            <a:prstDash val="solid"/>
          </a:ln>
        </p:spPr>
        <p:txBody>
          <a:bodyPr/>
          <a:lstStyle/>
          <a:p>
            <a:endParaRPr lang="en-US"/>
          </a:p>
        </p:txBody>
      </p:sp>
      <p:sp>
        <p:nvSpPr>
          <p:cNvPr id="5" name="Rectangle 4">
            <a:extLst>
              <a:ext uri="{FF2B5EF4-FFF2-40B4-BE49-F238E27FC236}">
                <a16:creationId xmlns:a16="http://schemas.microsoft.com/office/drawing/2014/main" id="{18E6328C-BC54-4FE0-978C-AB20DCC7854F}"/>
              </a:ext>
            </a:extLst>
          </p:cNvPr>
          <p:cNvSpPr>
            <a:spLocks noGrp="1"/>
          </p:cNvSpPr>
          <p:nvPr/>
        </p:nvSpPr>
        <p:spPr>
          <a:xfrm>
            <a:off x="742950" y="3429000"/>
            <a:ext cx="2952750" cy="4191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D2B06C"/>
                </a:solidFill>
                <a:latin typeface="Avenir Next"/>
                <a:ea typeface="Avenir Next"/>
                <a:cs typeface="Avenir Next"/>
              </a:defRPr>
            </a:pPr>
            <a:r>
              <a:rPr sz="1350" b="1">
                <a:solidFill>
                  <a:srgbClr val="D2B06C"/>
                </a:solidFill>
                <a:latin typeface="Avenir Next"/>
                <a:ea typeface="Avenir Next"/>
                <a:cs typeface="Avenir Next"/>
              </a:rPr>
              <a:t>STATE WITHOUT PRACTICE</a:t>
            </a:r>
          </a:p>
        </p:txBody>
      </p:sp>
      <p:sp>
        <p:nvSpPr>
          <p:cNvPr id="6" name="Rectangle 5">
            <a:extLst>
              <a:ext uri="{FF2B5EF4-FFF2-40B4-BE49-F238E27FC236}">
                <a16:creationId xmlns:a16="http://schemas.microsoft.com/office/drawing/2014/main" id="{1AE72242-47C4-4ED5-B027-658C854FBEA0}"/>
              </a:ext>
            </a:extLst>
          </p:cNvPr>
          <p:cNvSpPr>
            <a:spLocks noGrp="1"/>
          </p:cNvSpPr>
          <p:nvPr/>
        </p:nvSpPr>
        <p:spPr>
          <a:xfrm>
            <a:off x="838200" y="4057650"/>
            <a:ext cx="2762250" cy="1047750"/>
          </a:xfrm>
          <a:prstGeom prst="rect">
            <a:avLst/>
          </a:prstGeom>
          <a:noFill/>
          <a:ln w="0">
            <a:noFill/>
            <a:prstDash val="solid"/>
          </a:ln>
        </p:spPr>
        <p:txBody>
          <a:bodyPr wrap="square" lIns="0" tIns="0" rIns="0" bIns="0" anchor="t">
            <a:normAutofit/>
          </a:bodyPr>
          <a:lstStyle/>
          <a:p>
            <a:pPr algn="ctr">
              <a:lnSpc>
                <a:spcPct val="115000"/>
              </a:lnSpc>
              <a:buNone/>
              <a:defRPr sz="1500" b="0">
                <a:solidFill>
                  <a:srgbClr val="FFFFFF">
                    <a:alpha val="82000"/>
                  </a:srgbClr>
                </a:solidFill>
                <a:latin typeface="Avenir Next"/>
                <a:ea typeface="Avenir Next"/>
                <a:cs typeface="Avenir Next"/>
              </a:defRPr>
            </a:pPr>
            <a:r>
              <a:rPr sz="1500" b="0">
                <a:solidFill>
                  <a:srgbClr val="FFFFFF">
                    <a:alpha val="82000"/>
                  </a:srgbClr>
                </a:solidFill>
                <a:latin typeface="Avenir Next"/>
                <a:ea typeface="Avenir Next"/>
                <a:cs typeface="Avenir Next"/>
              </a:rPr>
              <a:t>A moment does not yet have a daily structure.</a:t>
            </a:r>
          </a:p>
        </p:txBody>
      </p:sp>
      <p:sp>
        <p:nvSpPr>
          <p:cNvPr id="7" name="Straight Connector 6">
            <a:extLst>
              <a:ext uri="{FF2B5EF4-FFF2-40B4-BE49-F238E27FC236}">
                <a16:creationId xmlns:a16="http://schemas.microsoft.com/office/drawing/2014/main" id="{73D54239-D7A5-41C3-9848-5BD18083041D}"/>
              </a:ext>
            </a:extLst>
          </p:cNvPr>
          <p:cNvSpPr>
            <a:spLocks noGrp="1"/>
          </p:cNvSpPr>
          <p:nvPr/>
        </p:nvSpPr>
        <p:spPr>
          <a:xfrm flipV="1">
            <a:off x="6067425" y="2628900"/>
            <a:ext cx="28575" cy="800100"/>
          </a:xfrm>
          <a:prstGeom prst="line">
            <a:avLst/>
          </a:prstGeom>
          <a:noFill/>
          <a:ln w="19050">
            <a:solidFill>
              <a:srgbClr val="D2B06C"/>
            </a:solidFill>
            <a:prstDash val="solid"/>
          </a:ln>
        </p:spPr>
        <p:txBody>
          <a:bodyPr/>
          <a:lstStyle/>
          <a:p>
            <a:endParaRPr lang="en-US"/>
          </a:p>
        </p:txBody>
      </p:sp>
      <p:sp>
        <p:nvSpPr>
          <p:cNvPr id="8" name="Rectangle 7">
            <a:extLst>
              <a:ext uri="{FF2B5EF4-FFF2-40B4-BE49-F238E27FC236}">
                <a16:creationId xmlns:a16="http://schemas.microsoft.com/office/drawing/2014/main" id="{CF06D69F-67F3-4EB9-A1BB-2EF5BCCA9CD7}"/>
              </a:ext>
            </a:extLst>
          </p:cNvPr>
          <p:cNvSpPr>
            <a:spLocks noGrp="1"/>
          </p:cNvSpPr>
          <p:nvPr/>
        </p:nvSpPr>
        <p:spPr>
          <a:xfrm>
            <a:off x="4600575" y="3429000"/>
            <a:ext cx="2952750" cy="4191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D2B06C"/>
                </a:solidFill>
                <a:latin typeface="Avenir Next"/>
                <a:ea typeface="Avenir Next"/>
                <a:cs typeface="Avenir Next"/>
              </a:defRPr>
            </a:pPr>
            <a:r>
              <a:rPr sz="1350" b="1">
                <a:solidFill>
                  <a:srgbClr val="D2B06C"/>
                </a:solidFill>
                <a:latin typeface="Avenir Next"/>
                <a:ea typeface="Avenir Next"/>
                <a:cs typeface="Avenir Next"/>
              </a:rPr>
              <a:t>MATERIAL UNTRANSMUTED</a:t>
            </a:r>
          </a:p>
        </p:txBody>
      </p:sp>
      <p:sp>
        <p:nvSpPr>
          <p:cNvPr id="9" name="Rectangle 8">
            <a:extLst>
              <a:ext uri="{FF2B5EF4-FFF2-40B4-BE49-F238E27FC236}">
                <a16:creationId xmlns:a16="http://schemas.microsoft.com/office/drawing/2014/main" id="{56BE69A2-F4D8-408B-B3CE-A4B7F02BFD30}"/>
              </a:ext>
            </a:extLst>
          </p:cNvPr>
          <p:cNvSpPr>
            <a:spLocks noGrp="1"/>
          </p:cNvSpPr>
          <p:nvPr/>
        </p:nvSpPr>
        <p:spPr>
          <a:xfrm>
            <a:off x="4695825" y="4057650"/>
            <a:ext cx="2762250" cy="1047750"/>
          </a:xfrm>
          <a:prstGeom prst="rect">
            <a:avLst/>
          </a:prstGeom>
          <a:noFill/>
          <a:ln w="0">
            <a:noFill/>
            <a:prstDash val="solid"/>
          </a:ln>
        </p:spPr>
        <p:txBody>
          <a:bodyPr wrap="square" lIns="0" tIns="0" rIns="0" bIns="0" anchor="t">
            <a:normAutofit/>
          </a:bodyPr>
          <a:lstStyle/>
          <a:p>
            <a:pPr algn="ctr">
              <a:lnSpc>
                <a:spcPct val="115000"/>
              </a:lnSpc>
              <a:buNone/>
              <a:defRPr sz="1500" b="0">
                <a:solidFill>
                  <a:srgbClr val="FFFFFF">
                    <a:alpha val="82000"/>
                  </a:srgbClr>
                </a:solidFill>
                <a:latin typeface="Avenir Next"/>
                <a:ea typeface="Avenir Next"/>
                <a:cs typeface="Avenir Next"/>
              </a:defRPr>
            </a:pPr>
            <a:r>
              <a:rPr sz="1500" b="0">
                <a:solidFill>
                  <a:srgbClr val="FFFFFF">
                    <a:alpha val="82000"/>
                  </a:srgbClr>
                </a:solidFill>
                <a:latin typeface="Avenir Next"/>
                <a:ea typeface="Avenir Next"/>
                <a:cs typeface="Avenir Next"/>
              </a:rPr>
              <a:t>Old protection returns when pressure rises.</a:t>
            </a:r>
          </a:p>
        </p:txBody>
      </p:sp>
      <p:sp>
        <p:nvSpPr>
          <p:cNvPr id="10" name="Straight Connector 9">
            <a:extLst>
              <a:ext uri="{FF2B5EF4-FFF2-40B4-BE49-F238E27FC236}">
                <a16:creationId xmlns:a16="http://schemas.microsoft.com/office/drawing/2014/main" id="{6F0D0623-AE71-4D35-BC4E-3E85F180B685}"/>
              </a:ext>
            </a:extLst>
          </p:cNvPr>
          <p:cNvSpPr>
            <a:spLocks noGrp="1"/>
          </p:cNvSpPr>
          <p:nvPr/>
        </p:nvSpPr>
        <p:spPr>
          <a:xfrm>
            <a:off x="6096000" y="2628900"/>
            <a:ext cx="3829050" cy="800100"/>
          </a:xfrm>
          <a:prstGeom prst="line">
            <a:avLst/>
          </a:prstGeom>
          <a:noFill/>
          <a:ln w="19050">
            <a:solidFill>
              <a:srgbClr val="D2B06C"/>
            </a:solidFill>
            <a:prstDash val="solid"/>
          </a:ln>
        </p:spPr>
        <p:txBody>
          <a:bodyPr/>
          <a:lstStyle/>
          <a:p>
            <a:endParaRPr lang="en-US"/>
          </a:p>
        </p:txBody>
      </p:sp>
      <p:sp>
        <p:nvSpPr>
          <p:cNvPr id="11" name="Rectangle 10">
            <a:extLst>
              <a:ext uri="{FF2B5EF4-FFF2-40B4-BE49-F238E27FC236}">
                <a16:creationId xmlns:a16="http://schemas.microsoft.com/office/drawing/2014/main" id="{35658C18-A954-444E-9040-74F575345467}"/>
              </a:ext>
            </a:extLst>
          </p:cNvPr>
          <p:cNvSpPr>
            <a:spLocks noGrp="1"/>
          </p:cNvSpPr>
          <p:nvPr/>
        </p:nvSpPr>
        <p:spPr>
          <a:xfrm>
            <a:off x="8458200" y="3429000"/>
            <a:ext cx="2952750" cy="4191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D2B06C"/>
                </a:solidFill>
                <a:latin typeface="Avenir Next"/>
                <a:ea typeface="Avenir Next"/>
                <a:cs typeface="Avenir Next"/>
              </a:defRPr>
            </a:pPr>
            <a:r>
              <a:rPr sz="1350" b="1">
                <a:solidFill>
                  <a:srgbClr val="D2B06C"/>
                </a:solidFill>
                <a:latin typeface="Avenir Next"/>
                <a:ea typeface="Avenir Next"/>
                <a:cs typeface="Avenir Next"/>
              </a:rPr>
              <a:t>THE OLD FIELD</a:t>
            </a:r>
          </a:p>
        </p:txBody>
      </p:sp>
      <p:sp>
        <p:nvSpPr>
          <p:cNvPr id="12" name="Rectangle 11">
            <a:extLst>
              <a:ext uri="{FF2B5EF4-FFF2-40B4-BE49-F238E27FC236}">
                <a16:creationId xmlns:a16="http://schemas.microsoft.com/office/drawing/2014/main" id="{7B29DF53-D41A-49DD-956F-BC415B696FF3}"/>
              </a:ext>
            </a:extLst>
          </p:cNvPr>
          <p:cNvSpPr>
            <a:spLocks noGrp="1"/>
          </p:cNvSpPr>
          <p:nvPr/>
        </p:nvSpPr>
        <p:spPr>
          <a:xfrm>
            <a:off x="8553450" y="4057650"/>
            <a:ext cx="2762250" cy="1047750"/>
          </a:xfrm>
          <a:prstGeom prst="rect">
            <a:avLst/>
          </a:prstGeom>
          <a:noFill/>
          <a:ln w="0">
            <a:noFill/>
            <a:prstDash val="solid"/>
          </a:ln>
        </p:spPr>
        <p:txBody>
          <a:bodyPr wrap="square" lIns="0" tIns="0" rIns="0" bIns="0" anchor="t">
            <a:normAutofit/>
          </a:bodyPr>
          <a:lstStyle/>
          <a:p>
            <a:pPr algn="ctr">
              <a:lnSpc>
                <a:spcPct val="115000"/>
              </a:lnSpc>
              <a:buNone/>
              <a:defRPr sz="1500" b="0">
                <a:solidFill>
                  <a:srgbClr val="FFFFFF">
                    <a:alpha val="82000"/>
                  </a:srgbClr>
                </a:solidFill>
                <a:latin typeface="Avenir Next"/>
                <a:ea typeface="Avenir Next"/>
                <a:cs typeface="Avenir Next"/>
              </a:defRPr>
            </a:pPr>
            <a:r>
              <a:rPr sz="1500" b="0">
                <a:solidFill>
                  <a:srgbClr val="FFFFFF">
                    <a:alpha val="82000"/>
                  </a:srgbClr>
                </a:solidFill>
                <a:latin typeface="Avenir Next"/>
                <a:ea typeface="Avenir Next"/>
                <a:cs typeface="Avenir Next"/>
              </a:rPr>
              <a:t>Life still rewards the earlier version of the person.</a:t>
            </a:r>
          </a:p>
        </p:txBody>
      </p:sp>
      <p:sp>
        <p:nvSpPr>
          <p:cNvPr id="13" name="Rectangle 12">
            <a:extLst>
              <a:ext uri="{FF2B5EF4-FFF2-40B4-BE49-F238E27FC236}">
                <a16:creationId xmlns:a16="http://schemas.microsoft.com/office/drawing/2014/main" id="{249C051C-27D9-4FF5-BCBF-CF8235CBB1C6}"/>
              </a:ext>
            </a:extLst>
          </p:cNvPr>
          <p:cNvSpPr>
            <a:spLocks noGrp="1"/>
          </p:cNvSpPr>
          <p:nvPr/>
        </p:nvSpPr>
        <p:spPr>
          <a:xfrm>
            <a:off x="2286000" y="5734050"/>
            <a:ext cx="7620000" cy="304800"/>
          </a:xfrm>
          <a:prstGeom prst="rect">
            <a:avLst/>
          </a:prstGeom>
          <a:noFill/>
          <a:ln w="0">
            <a:noFill/>
            <a:prstDash val="solid"/>
          </a:ln>
        </p:spPr>
        <p:txBody>
          <a:bodyPr wrap="square" lIns="0" tIns="0" rIns="0" bIns="0" anchor="t">
            <a:normAutofit/>
          </a:bodyPr>
          <a:lstStyle/>
          <a:p>
            <a:pPr algn="ctr">
              <a:lnSpc>
                <a:spcPct val="100000"/>
              </a:lnSpc>
              <a:buNone/>
              <a:defRPr sz="1350" b="0">
                <a:solidFill>
                  <a:srgbClr val="FAF9F6"/>
                </a:solidFill>
                <a:latin typeface="Avenir Next"/>
                <a:ea typeface="Avenir Next"/>
                <a:cs typeface="Avenir Next"/>
              </a:defRPr>
            </a:pPr>
            <a:r>
              <a:rPr sz="1350" b="0">
                <a:solidFill>
                  <a:srgbClr val="FAF9F6"/>
                </a:solidFill>
                <a:latin typeface="Avenir Next"/>
                <a:ea typeface="Avenir Next"/>
                <a:cs typeface="Avenir Next"/>
              </a:rPr>
              <a:t>The method addresses practice, material, and environment.</a:t>
            </a:r>
          </a:p>
        </p:txBody>
      </p:sp>
      <p:sp>
        <p:nvSpPr>
          <p:cNvPr id="14" name="Rectangle 13">
            <a:extLst>
              <a:ext uri="{FF2B5EF4-FFF2-40B4-BE49-F238E27FC236}">
                <a16:creationId xmlns:a16="http://schemas.microsoft.com/office/drawing/2014/main" id="{930CA565-7376-4EC4-AB36-CF8A874D987B}"/>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Fundamental Peace: The Source Book</a:t>
            </a:r>
          </a:p>
        </p:txBody>
      </p:sp>
      <p:sp>
        <p:nvSpPr>
          <p:cNvPr id="15" name="Rectangle 14">
            <a:extLst>
              <a:ext uri="{FF2B5EF4-FFF2-40B4-BE49-F238E27FC236}">
                <a16:creationId xmlns:a16="http://schemas.microsoft.com/office/drawing/2014/main" id="{CC47F925-5786-4D33-9EB5-FB45091B6878}"/>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15</a:t>
            </a:r>
          </a:p>
        </p:txBody>
      </p:sp>
    </p:spTree>
    <p:extLst>
      <p:ext uri="{BB962C8B-B14F-4D97-AF65-F5344CB8AC3E}">
        <p14:creationId xmlns:p14="http://schemas.microsoft.com/office/powerpoint/2010/main" val="1409763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C6B35A8-4D9C-44BA-B36E-85C14BAC090C}"/>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From automatic pattern to service</a:t>
            </a:r>
          </a:p>
        </p:txBody>
      </p:sp>
      <p:sp>
        <p:nvSpPr>
          <p:cNvPr id="2" name="Straight Connector 1">
            <a:extLst>
              <a:ext uri="{FF2B5EF4-FFF2-40B4-BE49-F238E27FC236}">
                <a16:creationId xmlns:a16="http://schemas.microsoft.com/office/drawing/2014/main" id="{DADCC49A-E9F1-46B0-8066-8E74A2418F66}"/>
              </a:ext>
            </a:extLst>
          </p:cNvPr>
          <p:cNvSpPr>
            <a:spLocks noGrp="1"/>
          </p:cNvSpPr>
          <p:nvPr/>
        </p:nvSpPr>
        <p:spPr>
          <a:xfrm>
            <a:off x="1409700" y="3333750"/>
            <a:ext cx="9372600" cy="9525"/>
          </a:xfrm>
          <a:prstGeom prst="line">
            <a:avLst/>
          </a:prstGeom>
          <a:noFill/>
          <a:ln w="38100">
            <a:solidFill>
              <a:srgbClr val="93B5CD"/>
            </a:solidFill>
            <a:prstDash val="solid"/>
          </a:ln>
        </p:spPr>
        <p:txBody>
          <a:bodyPr/>
          <a:lstStyle/>
          <a:p>
            <a:endParaRPr lang="en-US"/>
          </a:p>
        </p:txBody>
      </p:sp>
      <p:sp>
        <p:nvSpPr>
          <p:cNvPr id="3" name="Oval 2">
            <a:extLst>
              <a:ext uri="{FF2B5EF4-FFF2-40B4-BE49-F238E27FC236}">
                <a16:creationId xmlns:a16="http://schemas.microsoft.com/office/drawing/2014/main" id="{AD6BA718-4C61-4CB2-B104-BD9FA47BBAF4}"/>
              </a:ext>
            </a:extLst>
          </p:cNvPr>
          <p:cNvSpPr>
            <a:spLocks noGrp="1"/>
          </p:cNvSpPr>
          <p:nvPr/>
        </p:nvSpPr>
        <p:spPr>
          <a:xfrm>
            <a:off x="704850" y="2457450"/>
            <a:ext cx="1809750" cy="1752600"/>
          </a:xfrm>
          <a:prstGeom prst="ellipse">
            <a:avLst/>
          </a:prstGeom>
          <a:solidFill>
            <a:srgbClr val="FAF9F6"/>
          </a:solidFill>
          <a:ln w="19050">
            <a:solidFill>
              <a:srgbClr val="93B5CD"/>
            </a:solidFill>
            <a:prstDash val="solid"/>
          </a:ln>
        </p:spPr>
        <p:txBody>
          <a:bodyPr/>
          <a:lstStyle/>
          <a:p>
            <a:endParaRPr lang="en-US"/>
          </a:p>
        </p:txBody>
      </p:sp>
      <p:sp>
        <p:nvSpPr>
          <p:cNvPr id="4" name="Rectangle 3">
            <a:extLst>
              <a:ext uri="{FF2B5EF4-FFF2-40B4-BE49-F238E27FC236}">
                <a16:creationId xmlns:a16="http://schemas.microsoft.com/office/drawing/2014/main" id="{A4DF0271-8DAC-4904-BABD-B4233C398C1A}"/>
              </a:ext>
            </a:extLst>
          </p:cNvPr>
          <p:cNvSpPr>
            <a:spLocks noGrp="1"/>
          </p:cNvSpPr>
          <p:nvPr/>
        </p:nvSpPr>
        <p:spPr>
          <a:xfrm>
            <a:off x="1448692" y="2571750"/>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D2B06C"/>
                </a:solidFill>
                <a:latin typeface="Avenir Next"/>
                <a:ea typeface="Avenir Next"/>
                <a:cs typeface="Avenir Next"/>
              </a:defRPr>
            </a:pPr>
            <a:r>
              <a:rPr sz="1275" b="1" dirty="0">
                <a:solidFill>
                  <a:srgbClr val="D2B06C"/>
                </a:solidFill>
                <a:latin typeface="Avenir Next"/>
                <a:ea typeface="Avenir Next"/>
                <a:cs typeface="Avenir Next"/>
              </a:rPr>
              <a:t>1</a:t>
            </a:r>
          </a:p>
        </p:txBody>
      </p:sp>
      <p:sp>
        <p:nvSpPr>
          <p:cNvPr id="5" name="Rectangle 4">
            <a:extLst>
              <a:ext uri="{FF2B5EF4-FFF2-40B4-BE49-F238E27FC236}">
                <a16:creationId xmlns:a16="http://schemas.microsoft.com/office/drawing/2014/main" id="{E2E33AD4-7F41-464E-9523-F87D0CDA5411}"/>
              </a:ext>
            </a:extLst>
          </p:cNvPr>
          <p:cNvSpPr>
            <a:spLocks noGrp="1"/>
          </p:cNvSpPr>
          <p:nvPr/>
        </p:nvSpPr>
        <p:spPr>
          <a:xfrm>
            <a:off x="91440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Unconscious</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reactivity</a:t>
            </a:r>
          </a:p>
        </p:txBody>
      </p:sp>
      <p:sp>
        <p:nvSpPr>
          <p:cNvPr id="6" name="Oval 5">
            <a:extLst>
              <a:ext uri="{FF2B5EF4-FFF2-40B4-BE49-F238E27FC236}">
                <a16:creationId xmlns:a16="http://schemas.microsoft.com/office/drawing/2014/main" id="{EF363F66-F431-4B0D-A406-8C3277E6291E}"/>
              </a:ext>
            </a:extLst>
          </p:cNvPr>
          <p:cNvSpPr>
            <a:spLocks noGrp="1"/>
          </p:cNvSpPr>
          <p:nvPr/>
        </p:nvSpPr>
        <p:spPr>
          <a:xfrm>
            <a:off x="2971800" y="2457450"/>
            <a:ext cx="1809750" cy="1752600"/>
          </a:xfrm>
          <a:prstGeom prst="ellipse">
            <a:avLst/>
          </a:prstGeom>
          <a:solidFill>
            <a:srgbClr val="FAF9F6"/>
          </a:solidFill>
          <a:ln w="19050">
            <a:solidFill>
              <a:srgbClr val="93B5CD"/>
            </a:solidFill>
            <a:prstDash val="solid"/>
          </a:ln>
        </p:spPr>
        <p:txBody>
          <a:bodyPr/>
          <a:lstStyle/>
          <a:p>
            <a:endParaRPr lang="en-US"/>
          </a:p>
        </p:txBody>
      </p:sp>
      <p:sp>
        <p:nvSpPr>
          <p:cNvPr id="7" name="Rectangle 6">
            <a:extLst>
              <a:ext uri="{FF2B5EF4-FFF2-40B4-BE49-F238E27FC236}">
                <a16:creationId xmlns:a16="http://schemas.microsoft.com/office/drawing/2014/main" id="{13C65C73-40E8-42A1-85E0-CCCA1A87DCBD}"/>
              </a:ext>
            </a:extLst>
          </p:cNvPr>
          <p:cNvSpPr>
            <a:spLocks noGrp="1"/>
          </p:cNvSpPr>
          <p:nvPr/>
        </p:nvSpPr>
        <p:spPr>
          <a:xfrm>
            <a:off x="3715642" y="2571750"/>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D2B06C"/>
                </a:solidFill>
                <a:latin typeface="Avenir Next"/>
                <a:ea typeface="Avenir Next"/>
                <a:cs typeface="Avenir Next"/>
              </a:defRPr>
            </a:pPr>
            <a:r>
              <a:rPr sz="1275" b="1">
                <a:solidFill>
                  <a:srgbClr val="D2B06C"/>
                </a:solidFill>
                <a:latin typeface="Avenir Next"/>
                <a:ea typeface="Avenir Next"/>
                <a:cs typeface="Avenir Next"/>
              </a:rPr>
              <a:t>2</a:t>
            </a:r>
          </a:p>
        </p:txBody>
      </p:sp>
      <p:sp>
        <p:nvSpPr>
          <p:cNvPr id="8" name="Rectangle 7">
            <a:extLst>
              <a:ext uri="{FF2B5EF4-FFF2-40B4-BE49-F238E27FC236}">
                <a16:creationId xmlns:a16="http://schemas.microsoft.com/office/drawing/2014/main" id="{7C653DCB-5DFA-4D5D-B4B0-B54CC4DA9765}"/>
              </a:ext>
            </a:extLst>
          </p:cNvPr>
          <p:cNvSpPr>
            <a:spLocks noGrp="1"/>
          </p:cNvSpPr>
          <p:nvPr/>
        </p:nvSpPr>
        <p:spPr>
          <a:xfrm>
            <a:off x="318135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Conscious</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recognition</a:t>
            </a:r>
          </a:p>
        </p:txBody>
      </p:sp>
      <p:sp>
        <p:nvSpPr>
          <p:cNvPr id="9" name="Oval 8">
            <a:extLst>
              <a:ext uri="{FF2B5EF4-FFF2-40B4-BE49-F238E27FC236}">
                <a16:creationId xmlns:a16="http://schemas.microsoft.com/office/drawing/2014/main" id="{1D499D1A-DE18-4E7C-8A70-18FE4D1E9D69}"/>
              </a:ext>
            </a:extLst>
          </p:cNvPr>
          <p:cNvSpPr>
            <a:spLocks noGrp="1"/>
          </p:cNvSpPr>
          <p:nvPr/>
        </p:nvSpPr>
        <p:spPr>
          <a:xfrm>
            <a:off x="5238750" y="2457450"/>
            <a:ext cx="1809750" cy="1752600"/>
          </a:xfrm>
          <a:prstGeom prst="ellipse">
            <a:avLst/>
          </a:prstGeom>
          <a:solidFill>
            <a:srgbClr val="D2B06C"/>
          </a:solidFill>
          <a:ln w="28575">
            <a:solidFill>
              <a:srgbClr val="D2B06C"/>
            </a:solidFill>
            <a:prstDash val="solid"/>
          </a:ln>
        </p:spPr>
        <p:txBody>
          <a:bodyPr/>
          <a:lstStyle/>
          <a:p>
            <a:endParaRPr lang="en-US"/>
          </a:p>
        </p:txBody>
      </p:sp>
      <p:sp>
        <p:nvSpPr>
          <p:cNvPr id="10" name="Rectangle 9">
            <a:extLst>
              <a:ext uri="{FF2B5EF4-FFF2-40B4-BE49-F238E27FC236}">
                <a16:creationId xmlns:a16="http://schemas.microsoft.com/office/drawing/2014/main" id="{83186BF3-4C19-4D43-BB3F-7E8A8F48CD5F}"/>
              </a:ext>
            </a:extLst>
          </p:cNvPr>
          <p:cNvSpPr>
            <a:spLocks noGrp="1"/>
          </p:cNvSpPr>
          <p:nvPr/>
        </p:nvSpPr>
        <p:spPr>
          <a:xfrm>
            <a:off x="5982592" y="2571750"/>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3</a:t>
            </a:r>
          </a:p>
        </p:txBody>
      </p:sp>
      <p:sp>
        <p:nvSpPr>
          <p:cNvPr id="11" name="Rectangle 10">
            <a:extLst>
              <a:ext uri="{FF2B5EF4-FFF2-40B4-BE49-F238E27FC236}">
                <a16:creationId xmlns:a16="http://schemas.microsoft.com/office/drawing/2014/main" id="{61D1C6D4-374B-41E2-8280-AD01A0E4D84A}"/>
              </a:ext>
            </a:extLst>
          </p:cNvPr>
          <p:cNvSpPr>
            <a:spLocks noGrp="1"/>
          </p:cNvSpPr>
          <p:nvPr/>
        </p:nvSpPr>
        <p:spPr>
          <a:xfrm>
            <a:off x="544830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Gift</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discovery</a:t>
            </a:r>
          </a:p>
        </p:txBody>
      </p:sp>
      <p:sp>
        <p:nvSpPr>
          <p:cNvPr id="12" name="Oval 11">
            <a:extLst>
              <a:ext uri="{FF2B5EF4-FFF2-40B4-BE49-F238E27FC236}">
                <a16:creationId xmlns:a16="http://schemas.microsoft.com/office/drawing/2014/main" id="{9152A319-6C0F-4B00-904E-28FD168903A4}"/>
              </a:ext>
            </a:extLst>
          </p:cNvPr>
          <p:cNvSpPr>
            <a:spLocks noGrp="1"/>
          </p:cNvSpPr>
          <p:nvPr/>
        </p:nvSpPr>
        <p:spPr>
          <a:xfrm>
            <a:off x="7505700" y="2457450"/>
            <a:ext cx="1809750" cy="1752600"/>
          </a:xfrm>
          <a:prstGeom prst="ellipse">
            <a:avLst/>
          </a:prstGeom>
          <a:solidFill>
            <a:srgbClr val="FAF9F6"/>
          </a:solidFill>
          <a:ln w="19050">
            <a:solidFill>
              <a:srgbClr val="93B5CD"/>
            </a:solidFill>
            <a:prstDash val="solid"/>
          </a:ln>
        </p:spPr>
        <p:txBody>
          <a:bodyPr/>
          <a:lstStyle/>
          <a:p>
            <a:endParaRPr lang="en-US"/>
          </a:p>
        </p:txBody>
      </p:sp>
      <p:sp>
        <p:nvSpPr>
          <p:cNvPr id="13" name="Rectangle 12">
            <a:extLst>
              <a:ext uri="{FF2B5EF4-FFF2-40B4-BE49-F238E27FC236}">
                <a16:creationId xmlns:a16="http://schemas.microsoft.com/office/drawing/2014/main" id="{FBF94505-0FEC-407B-AAF4-7ABA8A49BB96}"/>
              </a:ext>
            </a:extLst>
          </p:cNvPr>
          <p:cNvSpPr>
            <a:spLocks noGrp="1"/>
          </p:cNvSpPr>
          <p:nvPr/>
        </p:nvSpPr>
        <p:spPr>
          <a:xfrm>
            <a:off x="8249542" y="2571750"/>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D2B06C"/>
                </a:solidFill>
                <a:latin typeface="Avenir Next"/>
                <a:ea typeface="Avenir Next"/>
                <a:cs typeface="Avenir Next"/>
              </a:defRPr>
            </a:pPr>
            <a:r>
              <a:rPr sz="1275" b="1">
                <a:solidFill>
                  <a:srgbClr val="D2B06C"/>
                </a:solidFill>
                <a:latin typeface="Avenir Next"/>
                <a:ea typeface="Avenir Next"/>
                <a:cs typeface="Avenir Next"/>
              </a:rPr>
              <a:t>4</a:t>
            </a:r>
          </a:p>
        </p:txBody>
      </p:sp>
      <p:sp>
        <p:nvSpPr>
          <p:cNvPr id="14" name="Rectangle 13">
            <a:extLst>
              <a:ext uri="{FF2B5EF4-FFF2-40B4-BE49-F238E27FC236}">
                <a16:creationId xmlns:a16="http://schemas.microsoft.com/office/drawing/2014/main" id="{2498987E-8B1E-4250-9BB7-CA65AF7F4898}"/>
              </a:ext>
            </a:extLst>
          </p:cNvPr>
          <p:cNvSpPr>
            <a:spLocks noGrp="1"/>
          </p:cNvSpPr>
          <p:nvPr/>
        </p:nvSpPr>
        <p:spPr>
          <a:xfrm>
            <a:off x="771525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Essence</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embodiment</a:t>
            </a:r>
          </a:p>
        </p:txBody>
      </p:sp>
      <p:sp>
        <p:nvSpPr>
          <p:cNvPr id="15" name="Oval 14">
            <a:extLst>
              <a:ext uri="{FF2B5EF4-FFF2-40B4-BE49-F238E27FC236}">
                <a16:creationId xmlns:a16="http://schemas.microsoft.com/office/drawing/2014/main" id="{11249791-F08B-4116-BEA6-FCC7CFB5D309}"/>
              </a:ext>
            </a:extLst>
          </p:cNvPr>
          <p:cNvSpPr>
            <a:spLocks noGrp="1"/>
          </p:cNvSpPr>
          <p:nvPr/>
        </p:nvSpPr>
        <p:spPr>
          <a:xfrm>
            <a:off x="9772650" y="2457450"/>
            <a:ext cx="1809750" cy="1752600"/>
          </a:xfrm>
          <a:prstGeom prst="ellipse">
            <a:avLst/>
          </a:prstGeom>
          <a:solidFill>
            <a:srgbClr val="FAF9F6"/>
          </a:solidFill>
          <a:ln w="19050">
            <a:solidFill>
              <a:srgbClr val="93B5CD"/>
            </a:solidFill>
            <a:prstDash val="solid"/>
          </a:ln>
        </p:spPr>
        <p:txBody>
          <a:bodyPr/>
          <a:lstStyle/>
          <a:p>
            <a:endParaRPr lang="en-US"/>
          </a:p>
        </p:txBody>
      </p:sp>
      <p:sp>
        <p:nvSpPr>
          <p:cNvPr id="16" name="Rectangle 15">
            <a:extLst>
              <a:ext uri="{FF2B5EF4-FFF2-40B4-BE49-F238E27FC236}">
                <a16:creationId xmlns:a16="http://schemas.microsoft.com/office/drawing/2014/main" id="{26E81683-5DCA-4BD5-BB1A-F2B57578C7EC}"/>
              </a:ext>
            </a:extLst>
          </p:cNvPr>
          <p:cNvSpPr>
            <a:spLocks noGrp="1"/>
          </p:cNvSpPr>
          <p:nvPr/>
        </p:nvSpPr>
        <p:spPr>
          <a:xfrm>
            <a:off x="10516492" y="2571750"/>
            <a:ext cx="342900" cy="26670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D2B06C"/>
                </a:solidFill>
                <a:latin typeface="Avenir Next"/>
                <a:ea typeface="Avenir Next"/>
                <a:cs typeface="Avenir Next"/>
              </a:defRPr>
            </a:pPr>
            <a:r>
              <a:rPr sz="1275" b="1">
                <a:solidFill>
                  <a:srgbClr val="D2B06C"/>
                </a:solidFill>
                <a:latin typeface="Avenir Next"/>
                <a:ea typeface="Avenir Next"/>
                <a:cs typeface="Avenir Next"/>
              </a:rPr>
              <a:t>5</a:t>
            </a:r>
          </a:p>
        </p:txBody>
      </p:sp>
      <p:sp>
        <p:nvSpPr>
          <p:cNvPr id="17" name="Rectangle 16">
            <a:extLst>
              <a:ext uri="{FF2B5EF4-FFF2-40B4-BE49-F238E27FC236}">
                <a16:creationId xmlns:a16="http://schemas.microsoft.com/office/drawing/2014/main" id="{E3EF5A2B-2777-48C3-98D2-E81AC93766F5}"/>
              </a:ext>
            </a:extLst>
          </p:cNvPr>
          <p:cNvSpPr>
            <a:spLocks noGrp="1"/>
          </p:cNvSpPr>
          <p:nvPr/>
        </p:nvSpPr>
        <p:spPr>
          <a:xfrm>
            <a:off x="9982200" y="2819400"/>
            <a:ext cx="1485900" cy="1200150"/>
          </a:xfrm>
          <a:prstGeom prst="rect">
            <a:avLst/>
          </a:prstGeom>
          <a:no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Transcendent</a:t>
            </a:r>
          </a:p>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integration</a:t>
            </a:r>
          </a:p>
        </p:txBody>
      </p:sp>
      <p:sp>
        <p:nvSpPr>
          <p:cNvPr id="18" name="Rectangle 17">
            <a:extLst>
              <a:ext uri="{FF2B5EF4-FFF2-40B4-BE49-F238E27FC236}">
                <a16:creationId xmlns:a16="http://schemas.microsoft.com/office/drawing/2014/main" id="{966F25AA-25DB-4FE7-A2D9-9E50F40A412D}"/>
              </a:ext>
            </a:extLst>
          </p:cNvPr>
          <p:cNvSpPr>
            <a:spLocks noGrp="1"/>
          </p:cNvSpPr>
          <p:nvPr/>
        </p:nvSpPr>
        <p:spPr>
          <a:xfrm>
            <a:off x="1524000" y="5143500"/>
            <a:ext cx="9144000" cy="666750"/>
          </a:xfrm>
          <a:prstGeom prst="rect">
            <a:avLst/>
          </a:prstGeom>
          <a:noFill/>
          <a:ln w="0">
            <a:noFill/>
            <a:prstDash val="solid"/>
          </a:ln>
        </p:spPr>
        <p:txBody>
          <a:bodyPr wrap="square" lIns="0" tIns="0" rIns="0" bIns="0" anchor="ctr">
            <a:normAutofit/>
          </a:bodyPr>
          <a:lstStyle/>
          <a:p>
            <a:pPr algn="ctr">
              <a:lnSpc>
                <a:spcPct val="100000"/>
              </a:lnSpc>
              <a:buNone/>
              <a:defRPr sz="1500" b="0">
                <a:solidFill>
                  <a:srgbClr val="203050"/>
                </a:solidFill>
                <a:latin typeface="Avenir Next"/>
                <a:ea typeface="Avenir Next"/>
                <a:cs typeface="Avenir Next"/>
              </a:defRPr>
            </a:pPr>
            <a:r>
              <a:rPr sz="1500" b="0">
                <a:solidFill>
                  <a:srgbClr val="203050"/>
                </a:solidFill>
                <a:latin typeface="Avenir Next"/>
                <a:ea typeface="Avenir Next"/>
                <a:cs typeface="Avenir Next"/>
              </a:rPr>
              <a:t>Development is domain-specific and uneven. The model never ranks people.</a:t>
            </a:r>
          </a:p>
        </p:txBody>
      </p:sp>
      <p:sp>
        <p:nvSpPr>
          <p:cNvPr id="19" name="Rectangle 18">
            <a:extLst>
              <a:ext uri="{FF2B5EF4-FFF2-40B4-BE49-F238E27FC236}">
                <a16:creationId xmlns:a16="http://schemas.microsoft.com/office/drawing/2014/main" id="{4998CE70-7D5D-4F06-84F8-053E71ACF628}"/>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20" name="Rectangle 19">
            <a:extLst>
              <a:ext uri="{FF2B5EF4-FFF2-40B4-BE49-F238E27FC236}">
                <a16:creationId xmlns:a16="http://schemas.microsoft.com/office/drawing/2014/main" id="{02ABC21E-389A-40CD-AD1B-3657ABA540BA}"/>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16</a:t>
            </a:r>
          </a:p>
        </p:txBody>
      </p:sp>
    </p:spTree>
    <p:extLst>
      <p:ext uri="{BB962C8B-B14F-4D97-AF65-F5344CB8AC3E}">
        <p14:creationId xmlns:p14="http://schemas.microsoft.com/office/powerpoint/2010/main" val="293289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A33F12D9-01EF-4034-AB31-0FA5625A57A7}"/>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The Ground Route</a:t>
            </a:r>
          </a:p>
        </p:txBody>
      </p:sp>
      <p:sp>
        <p:nvSpPr>
          <p:cNvPr id="2" name="Straight Connector 1">
            <a:extLst>
              <a:ext uri="{FF2B5EF4-FFF2-40B4-BE49-F238E27FC236}">
                <a16:creationId xmlns:a16="http://schemas.microsoft.com/office/drawing/2014/main" id="{4461BE6C-44AC-46E8-8EAA-E6903BF7D4C0}"/>
              </a:ext>
            </a:extLst>
          </p:cNvPr>
          <p:cNvSpPr>
            <a:spLocks noGrp="1"/>
          </p:cNvSpPr>
          <p:nvPr/>
        </p:nvSpPr>
        <p:spPr>
          <a:xfrm>
            <a:off x="1895475" y="1962150"/>
            <a:ext cx="2895600" cy="9525"/>
          </a:xfrm>
          <a:prstGeom prst="line">
            <a:avLst/>
          </a:prstGeom>
          <a:noFill/>
          <a:ln w="19050">
            <a:solidFill>
              <a:srgbClr val="93B5CD"/>
            </a:solidFill>
            <a:prstDash val="solid"/>
          </a:ln>
        </p:spPr>
        <p:txBody>
          <a:bodyPr/>
          <a:lstStyle/>
          <a:p>
            <a:endParaRPr lang="en-US"/>
          </a:p>
        </p:txBody>
      </p:sp>
      <p:sp>
        <p:nvSpPr>
          <p:cNvPr id="3" name="Straight Connector 2">
            <a:extLst>
              <a:ext uri="{FF2B5EF4-FFF2-40B4-BE49-F238E27FC236}">
                <a16:creationId xmlns:a16="http://schemas.microsoft.com/office/drawing/2014/main" id="{3412CF0C-7D66-4D13-A397-4EDEE61336F9}"/>
              </a:ext>
            </a:extLst>
          </p:cNvPr>
          <p:cNvSpPr>
            <a:spLocks noGrp="1"/>
          </p:cNvSpPr>
          <p:nvPr/>
        </p:nvSpPr>
        <p:spPr>
          <a:xfrm>
            <a:off x="4791075" y="1962150"/>
            <a:ext cx="2895600" cy="9525"/>
          </a:xfrm>
          <a:prstGeom prst="line">
            <a:avLst/>
          </a:prstGeom>
          <a:noFill/>
          <a:ln w="19050">
            <a:solidFill>
              <a:srgbClr val="93B5CD"/>
            </a:solidFill>
            <a:prstDash val="solid"/>
          </a:ln>
        </p:spPr>
        <p:txBody>
          <a:bodyPr/>
          <a:lstStyle/>
          <a:p>
            <a:endParaRPr lang="en-US"/>
          </a:p>
        </p:txBody>
      </p:sp>
      <p:sp>
        <p:nvSpPr>
          <p:cNvPr id="4" name="Straight Connector 3">
            <a:extLst>
              <a:ext uri="{FF2B5EF4-FFF2-40B4-BE49-F238E27FC236}">
                <a16:creationId xmlns:a16="http://schemas.microsoft.com/office/drawing/2014/main" id="{B49DE424-F9EE-4C89-8D9C-54305FF1D5AB}"/>
              </a:ext>
            </a:extLst>
          </p:cNvPr>
          <p:cNvSpPr>
            <a:spLocks noGrp="1"/>
          </p:cNvSpPr>
          <p:nvPr/>
        </p:nvSpPr>
        <p:spPr>
          <a:xfrm>
            <a:off x="7686675" y="1962150"/>
            <a:ext cx="2895600" cy="9525"/>
          </a:xfrm>
          <a:prstGeom prst="line">
            <a:avLst/>
          </a:prstGeom>
          <a:noFill/>
          <a:ln w="19050">
            <a:solidFill>
              <a:srgbClr val="93B5CD"/>
            </a:solidFill>
            <a:prstDash val="solid"/>
          </a:ln>
        </p:spPr>
        <p:txBody>
          <a:bodyPr/>
          <a:lstStyle/>
          <a:p>
            <a:endParaRPr lang="en-US"/>
          </a:p>
        </p:txBody>
      </p:sp>
      <p:sp>
        <p:nvSpPr>
          <p:cNvPr id="5" name="Straight Connector 4">
            <a:extLst>
              <a:ext uri="{FF2B5EF4-FFF2-40B4-BE49-F238E27FC236}">
                <a16:creationId xmlns:a16="http://schemas.microsoft.com/office/drawing/2014/main" id="{F65171B3-8737-4350-8185-B25B065A3474}"/>
              </a:ext>
            </a:extLst>
          </p:cNvPr>
          <p:cNvSpPr>
            <a:spLocks noGrp="1"/>
          </p:cNvSpPr>
          <p:nvPr/>
        </p:nvSpPr>
        <p:spPr>
          <a:xfrm>
            <a:off x="10582275" y="1962150"/>
            <a:ext cx="9525" cy="1866900"/>
          </a:xfrm>
          <a:prstGeom prst="line">
            <a:avLst/>
          </a:prstGeom>
          <a:noFill/>
          <a:ln w="19050">
            <a:solidFill>
              <a:srgbClr val="93B5CD"/>
            </a:solidFill>
            <a:prstDash val="solid"/>
          </a:ln>
        </p:spPr>
        <p:txBody>
          <a:bodyPr/>
          <a:lstStyle/>
          <a:p>
            <a:endParaRPr lang="en-US"/>
          </a:p>
        </p:txBody>
      </p:sp>
      <p:sp>
        <p:nvSpPr>
          <p:cNvPr id="6" name="Straight Connector 5">
            <a:extLst>
              <a:ext uri="{FF2B5EF4-FFF2-40B4-BE49-F238E27FC236}">
                <a16:creationId xmlns:a16="http://schemas.microsoft.com/office/drawing/2014/main" id="{E746E0D7-1AD7-458F-BA7E-F480D85034BD}"/>
              </a:ext>
            </a:extLst>
          </p:cNvPr>
          <p:cNvSpPr>
            <a:spLocks noGrp="1"/>
          </p:cNvSpPr>
          <p:nvPr/>
        </p:nvSpPr>
        <p:spPr>
          <a:xfrm>
            <a:off x="7686675" y="3829050"/>
            <a:ext cx="2895600" cy="9525"/>
          </a:xfrm>
          <a:prstGeom prst="line">
            <a:avLst/>
          </a:prstGeom>
          <a:noFill/>
          <a:ln w="19050">
            <a:solidFill>
              <a:srgbClr val="93B5CD"/>
            </a:solidFill>
            <a:prstDash val="solid"/>
          </a:ln>
        </p:spPr>
        <p:txBody>
          <a:bodyPr/>
          <a:lstStyle/>
          <a:p>
            <a:endParaRPr lang="en-US"/>
          </a:p>
        </p:txBody>
      </p:sp>
      <p:sp>
        <p:nvSpPr>
          <p:cNvPr id="7" name="Straight Connector 6">
            <a:extLst>
              <a:ext uri="{FF2B5EF4-FFF2-40B4-BE49-F238E27FC236}">
                <a16:creationId xmlns:a16="http://schemas.microsoft.com/office/drawing/2014/main" id="{E5DD6441-89C8-4249-8C4E-3B02B01E6BF3}"/>
              </a:ext>
            </a:extLst>
          </p:cNvPr>
          <p:cNvSpPr>
            <a:spLocks noGrp="1"/>
          </p:cNvSpPr>
          <p:nvPr/>
        </p:nvSpPr>
        <p:spPr>
          <a:xfrm>
            <a:off x="4791075" y="3829050"/>
            <a:ext cx="2895600" cy="9525"/>
          </a:xfrm>
          <a:prstGeom prst="line">
            <a:avLst/>
          </a:prstGeom>
          <a:noFill/>
          <a:ln w="19050">
            <a:solidFill>
              <a:srgbClr val="93B5CD"/>
            </a:solidFill>
            <a:prstDash val="solid"/>
          </a:ln>
        </p:spPr>
        <p:txBody>
          <a:bodyPr/>
          <a:lstStyle/>
          <a:p>
            <a:endParaRPr lang="en-US"/>
          </a:p>
        </p:txBody>
      </p:sp>
      <p:sp>
        <p:nvSpPr>
          <p:cNvPr id="8" name="Straight Connector 7">
            <a:extLst>
              <a:ext uri="{FF2B5EF4-FFF2-40B4-BE49-F238E27FC236}">
                <a16:creationId xmlns:a16="http://schemas.microsoft.com/office/drawing/2014/main" id="{1195D278-B7A9-4BF9-8885-8437DE1EB6D4}"/>
              </a:ext>
            </a:extLst>
          </p:cNvPr>
          <p:cNvSpPr>
            <a:spLocks noGrp="1"/>
          </p:cNvSpPr>
          <p:nvPr/>
        </p:nvSpPr>
        <p:spPr>
          <a:xfrm>
            <a:off x="1895475" y="3829050"/>
            <a:ext cx="2895600" cy="9525"/>
          </a:xfrm>
          <a:prstGeom prst="line">
            <a:avLst/>
          </a:prstGeom>
          <a:noFill/>
          <a:ln w="19050">
            <a:solidFill>
              <a:srgbClr val="93B5CD"/>
            </a:solidFill>
            <a:prstDash val="solid"/>
          </a:ln>
        </p:spPr>
        <p:txBody>
          <a:bodyPr/>
          <a:lstStyle/>
          <a:p>
            <a:endParaRPr lang="en-US"/>
          </a:p>
        </p:txBody>
      </p:sp>
      <p:sp>
        <p:nvSpPr>
          <p:cNvPr id="9" name="Rounded Rectangle 8">
            <a:extLst>
              <a:ext uri="{FF2B5EF4-FFF2-40B4-BE49-F238E27FC236}">
                <a16:creationId xmlns:a16="http://schemas.microsoft.com/office/drawing/2014/main" id="{3D3EDE31-220F-461D-8D7E-D05D28BD49B9}"/>
              </a:ext>
            </a:extLst>
          </p:cNvPr>
          <p:cNvSpPr>
            <a:spLocks noGrp="1"/>
          </p:cNvSpPr>
          <p:nvPr/>
        </p:nvSpPr>
        <p:spPr>
          <a:xfrm>
            <a:off x="609600" y="1333500"/>
            <a:ext cx="2571750" cy="1257300"/>
          </a:xfrm>
          <a:prstGeom prst="roundRect">
            <a:avLst>
              <a:gd name="adj" fmla="val 13636"/>
            </a:avLst>
          </a:prstGeom>
          <a:solidFill>
            <a:srgbClr val="0A315C"/>
          </a:solidFill>
          <a:ln w="19050">
            <a:solidFill>
              <a:srgbClr val="0A315C"/>
            </a:solidFill>
            <a:prstDash val="solid"/>
          </a:ln>
        </p:spPr>
        <p:txBody>
          <a:bodyPr/>
          <a:lstStyle/>
          <a:p>
            <a:endParaRPr lang="en-US"/>
          </a:p>
        </p:txBody>
      </p:sp>
      <p:sp>
        <p:nvSpPr>
          <p:cNvPr id="10" name="Rectangle 9">
            <a:extLst>
              <a:ext uri="{FF2B5EF4-FFF2-40B4-BE49-F238E27FC236}">
                <a16:creationId xmlns:a16="http://schemas.microsoft.com/office/drawing/2014/main" id="{EF4EFE1A-80A3-481A-936A-58A142E3063F}"/>
              </a:ext>
            </a:extLst>
          </p:cNvPr>
          <p:cNvSpPr>
            <a:spLocks noGrp="1"/>
          </p:cNvSpPr>
          <p:nvPr/>
        </p:nvSpPr>
        <p:spPr>
          <a:xfrm>
            <a:off x="781050" y="14859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D2B06C"/>
                </a:solidFill>
                <a:latin typeface="Didot"/>
                <a:ea typeface="Didot"/>
                <a:cs typeface="Didot"/>
              </a:defRPr>
            </a:pPr>
            <a:r>
              <a:rPr sz="1650" b="0">
                <a:solidFill>
                  <a:srgbClr val="D2B06C"/>
                </a:solidFill>
                <a:latin typeface="Didot"/>
                <a:ea typeface="Didot"/>
                <a:cs typeface="Didot"/>
              </a:rPr>
              <a:t>1</a:t>
            </a:r>
          </a:p>
        </p:txBody>
      </p:sp>
      <p:sp>
        <p:nvSpPr>
          <p:cNvPr id="11" name="Rectangle 10">
            <a:extLst>
              <a:ext uri="{FF2B5EF4-FFF2-40B4-BE49-F238E27FC236}">
                <a16:creationId xmlns:a16="http://schemas.microsoft.com/office/drawing/2014/main" id="{E2F047B3-6713-4502-B7BD-55978B3CAFEF}"/>
              </a:ext>
            </a:extLst>
          </p:cNvPr>
          <p:cNvSpPr>
            <a:spLocks noGrp="1"/>
          </p:cNvSpPr>
          <p:nvPr/>
        </p:nvSpPr>
        <p:spPr>
          <a:xfrm>
            <a:off x="1162050" y="14859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FAF9F6"/>
                </a:solidFill>
                <a:latin typeface="Avenir Next"/>
                <a:ea typeface="Avenir Next"/>
                <a:cs typeface="Avenir Next"/>
              </a:defRPr>
            </a:pPr>
            <a:r>
              <a:rPr sz="1350" b="1">
                <a:solidFill>
                  <a:srgbClr val="FAF9F6"/>
                </a:solidFill>
                <a:latin typeface="Avenir Next"/>
                <a:ea typeface="Avenir Next"/>
                <a:cs typeface="Avenir Next"/>
              </a:rPr>
              <a:t>GROUND</a:t>
            </a:r>
          </a:p>
        </p:txBody>
      </p:sp>
      <p:sp>
        <p:nvSpPr>
          <p:cNvPr id="12" name="Rectangle 11">
            <a:extLst>
              <a:ext uri="{FF2B5EF4-FFF2-40B4-BE49-F238E27FC236}">
                <a16:creationId xmlns:a16="http://schemas.microsoft.com/office/drawing/2014/main" id="{69335167-410D-469E-8C24-56210D221D1F}"/>
              </a:ext>
            </a:extLst>
          </p:cNvPr>
          <p:cNvSpPr>
            <a:spLocks noGrp="1"/>
          </p:cNvSpPr>
          <p:nvPr/>
        </p:nvSpPr>
        <p:spPr>
          <a:xfrm>
            <a:off x="838200" y="19240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FFFFFF">
                    <a:alpha val="80000"/>
                  </a:srgbClr>
                </a:solidFill>
                <a:latin typeface="Avenir Next"/>
                <a:ea typeface="Avenir Next"/>
                <a:cs typeface="Avenir Next"/>
              </a:defRPr>
            </a:pPr>
            <a:r>
              <a:rPr sz="1200" b="0">
                <a:solidFill>
                  <a:srgbClr val="FFFFFF">
                    <a:alpha val="80000"/>
                  </a:srgbClr>
                </a:solidFill>
                <a:latin typeface="Avenir Next"/>
                <a:ea typeface="Avenir Next"/>
                <a:cs typeface="Avenir Next"/>
              </a:rPr>
              <a:t>ethics and relationship</a:t>
            </a:r>
          </a:p>
        </p:txBody>
      </p:sp>
      <p:sp>
        <p:nvSpPr>
          <p:cNvPr id="13" name="Rounded Rectangle 12">
            <a:extLst>
              <a:ext uri="{FF2B5EF4-FFF2-40B4-BE49-F238E27FC236}">
                <a16:creationId xmlns:a16="http://schemas.microsoft.com/office/drawing/2014/main" id="{24CCE7B3-2C18-4D92-B238-95EA1EF3DF07}"/>
              </a:ext>
            </a:extLst>
          </p:cNvPr>
          <p:cNvSpPr>
            <a:spLocks noGrp="1"/>
          </p:cNvSpPr>
          <p:nvPr/>
        </p:nvSpPr>
        <p:spPr>
          <a:xfrm>
            <a:off x="3505200" y="13335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14" name="Rectangle 13">
            <a:extLst>
              <a:ext uri="{FF2B5EF4-FFF2-40B4-BE49-F238E27FC236}">
                <a16:creationId xmlns:a16="http://schemas.microsoft.com/office/drawing/2014/main" id="{0BC44E84-CEF7-497A-A9DB-F884AC54F578}"/>
              </a:ext>
            </a:extLst>
          </p:cNvPr>
          <p:cNvSpPr>
            <a:spLocks noGrp="1"/>
          </p:cNvSpPr>
          <p:nvPr/>
        </p:nvSpPr>
        <p:spPr>
          <a:xfrm>
            <a:off x="3676650" y="14859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2</a:t>
            </a:r>
          </a:p>
        </p:txBody>
      </p:sp>
      <p:sp>
        <p:nvSpPr>
          <p:cNvPr id="15" name="Rectangle 14">
            <a:extLst>
              <a:ext uri="{FF2B5EF4-FFF2-40B4-BE49-F238E27FC236}">
                <a16:creationId xmlns:a16="http://schemas.microsoft.com/office/drawing/2014/main" id="{F2975927-D42A-4226-AFA3-47AC626E3E2A}"/>
              </a:ext>
            </a:extLst>
          </p:cNvPr>
          <p:cNvSpPr>
            <a:spLocks noGrp="1"/>
          </p:cNvSpPr>
          <p:nvPr/>
        </p:nvSpPr>
        <p:spPr>
          <a:xfrm>
            <a:off x="4057650" y="14859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SETTLE</a:t>
            </a:r>
          </a:p>
        </p:txBody>
      </p:sp>
      <p:sp>
        <p:nvSpPr>
          <p:cNvPr id="16" name="Rectangle 15">
            <a:extLst>
              <a:ext uri="{FF2B5EF4-FFF2-40B4-BE49-F238E27FC236}">
                <a16:creationId xmlns:a16="http://schemas.microsoft.com/office/drawing/2014/main" id="{51650537-EA49-4F1B-8FBE-52003E18A04B}"/>
              </a:ext>
            </a:extLst>
          </p:cNvPr>
          <p:cNvSpPr>
            <a:spLocks noGrp="1"/>
          </p:cNvSpPr>
          <p:nvPr/>
        </p:nvSpPr>
        <p:spPr>
          <a:xfrm>
            <a:off x="3733800" y="19240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body and breath</a:t>
            </a:r>
          </a:p>
        </p:txBody>
      </p:sp>
      <p:sp>
        <p:nvSpPr>
          <p:cNvPr id="17" name="Rounded Rectangle 16">
            <a:extLst>
              <a:ext uri="{FF2B5EF4-FFF2-40B4-BE49-F238E27FC236}">
                <a16:creationId xmlns:a16="http://schemas.microsoft.com/office/drawing/2014/main" id="{77B5540A-459F-4532-A4F3-7300B4B84363}"/>
              </a:ext>
            </a:extLst>
          </p:cNvPr>
          <p:cNvSpPr>
            <a:spLocks noGrp="1"/>
          </p:cNvSpPr>
          <p:nvPr/>
        </p:nvSpPr>
        <p:spPr>
          <a:xfrm>
            <a:off x="6400800" y="13335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18" name="Rectangle 17">
            <a:extLst>
              <a:ext uri="{FF2B5EF4-FFF2-40B4-BE49-F238E27FC236}">
                <a16:creationId xmlns:a16="http://schemas.microsoft.com/office/drawing/2014/main" id="{F4F6E387-4D2E-40DF-9C3A-E2960479D74E}"/>
              </a:ext>
            </a:extLst>
          </p:cNvPr>
          <p:cNvSpPr>
            <a:spLocks noGrp="1"/>
          </p:cNvSpPr>
          <p:nvPr/>
        </p:nvSpPr>
        <p:spPr>
          <a:xfrm>
            <a:off x="6572250" y="14859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3</a:t>
            </a:r>
          </a:p>
        </p:txBody>
      </p:sp>
      <p:sp>
        <p:nvSpPr>
          <p:cNvPr id="19" name="Rectangle 18">
            <a:extLst>
              <a:ext uri="{FF2B5EF4-FFF2-40B4-BE49-F238E27FC236}">
                <a16:creationId xmlns:a16="http://schemas.microsoft.com/office/drawing/2014/main" id="{C93C0DD2-A843-4FE2-91CF-B997FB423D2A}"/>
              </a:ext>
            </a:extLst>
          </p:cNvPr>
          <p:cNvSpPr>
            <a:spLocks noGrp="1"/>
          </p:cNvSpPr>
          <p:nvPr/>
        </p:nvSpPr>
        <p:spPr>
          <a:xfrm>
            <a:off x="6953250" y="14859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FOCUS</a:t>
            </a:r>
          </a:p>
        </p:txBody>
      </p:sp>
      <p:sp>
        <p:nvSpPr>
          <p:cNvPr id="20" name="Rectangle 19">
            <a:extLst>
              <a:ext uri="{FF2B5EF4-FFF2-40B4-BE49-F238E27FC236}">
                <a16:creationId xmlns:a16="http://schemas.microsoft.com/office/drawing/2014/main" id="{D6975D57-C14B-4966-99B8-39FBFBC2871B}"/>
              </a:ext>
            </a:extLst>
          </p:cNvPr>
          <p:cNvSpPr>
            <a:spLocks noGrp="1"/>
          </p:cNvSpPr>
          <p:nvPr/>
        </p:nvSpPr>
        <p:spPr>
          <a:xfrm>
            <a:off x="6629400" y="19240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one anchor</a:t>
            </a:r>
          </a:p>
        </p:txBody>
      </p:sp>
      <p:sp>
        <p:nvSpPr>
          <p:cNvPr id="21" name="Rounded Rectangle 20">
            <a:extLst>
              <a:ext uri="{FF2B5EF4-FFF2-40B4-BE49-F238E27FC236}">
                <a16:creationId xmlns:a16="http://schemas.microsoft.com/office/drawing/2014/main" id="{74D05FBF-F0E1-4688-8B8D-9CB5551A0A77}"/>
              </a:ext>
            </a:extLst>
          </p:cNvPr>
          <p:cNvSpPr>
            <a:spLocks noGrp="1"/>
          </p:cNvSpPr>
          <p:nvPr/>
        </p:nvSpPr>
        <p:spPr>
          <a:xfrm>
            <a:off x="9296400" y="13335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22" name="Rectangle 21">
            <a:extLst>
              <a:ext uri="{FF2B5EF4-FFF2-40B4-BE49-F238E27FC236}">
                <a16:creationId xmlns:a16="http://schemas.microsoft.com/office/drawing/2014/main" id="{5058BA68-61D8-478B-A3C7-DB961F12A219}"/>
              </a:ext>
            </a:extLst>
          </p:cNvPr>
          <p:cNvSpPr>
            <a:spLocks noGrp="1"/>
          </p:cNvSpPr>
          <p:nvPr/>
        </p:nvSpPr>
        <p:spPr>
          <a:xfrm>
            <a:off x="9467850" y="14859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4</a:t>
            </a:r>
          </a:p>
        </p:txBody>
      </p:sp>
      <p:sp>
        <p:nvSpPr>
          <p:cNvPr id="23" name="Rectangle 22">
            <a:extLst>
              <a:ext uri="{FF2B5EF4-FFF2-40B4-BE49-F238E27FC236}">
                <a16:creationId xmlns:a16="http://schemas.microsoft.com/office/drawing/2014/main" id="{D94FDE29-1B39-46BD-A4C9-71F2EB2EC3D0}"/>
              </a:ext>
            </a:extLst>
          </p:cNvPr>
          <p:cNvSpPr>
            <a:spLocks noGrp="1"/>
          </p:cNvSpPr>
          <p:nvPr/>
        </p:nvSpPr>
        <p:spPr>
          <a:xfrm>
            <a:off x="9848850" y="14859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INTEND</a:t>
            </a:r>
          </a:p>
        </p:txBody>
      </p:sp>
      <p:sp>
        <p:nvSpPr>
          <p:cNvPr id="24" name="Rectangle 23">
            <a:extLst>
              <a:ext uri="{FF2B5EF4-FFF2-40B4-BE49-F238E27FC236}">
                <a16:creationId xmlns:a16="http://schemas.microsoft.com/office/drawing/2014/main" id="{96DDF408-DF06-41DE-819D-1367146F8214}"/>
              </a:ext>
            </a:extLst>
          </p:cNvPr>
          <p:cNvSpPr>
            <a:spLocks noGrp="1"/>
          </p:cNvSpPr>
          <p:nvPr/>
        </p:nvSpPr>
        <p:spPr>
          <a:xfrm>
            <a:off x="9525000" y="19240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a compassionate direction</a:t>
            </a:r>
          </a:p>
        </p:txBody>
      </p:sp>
      <p:sp>
        <p:nvSpPr>
          <p:cNvPr id="25" name="Rounded Rectangle 24">
            <a:extLst>
              <a:ext uri="{FF2B5EF4-FFF2-40B4-BE49-F238E27FC236}">
                <a16:creationId xmlns:a16="http://schemas.microsoft.com/office/drawing/2014/main" id="{4C3AA675-6B97-49BA-8E7A-50F01ADDA27D}"/>
              </a:ext>
            </a:extLst>
          </p:cNvPr>
          <p:cNvSpPr>
            <a:spLocks noGrp="1"/>
          </p:cNvSpPr>
          <p:nvPr/>
        </p:nvSpPr>
        <p:spPr>
          <a:xfrm>
            <a:off x="9296400" y="32004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26" name="Rectangle 25">
            <a:extLst>
              <a:ext uri="{FF2B5EF4-FFF2-40B4-BE49-F238E27FC236}">
                <a16:creationId xmlns:a16="http://schemas.microsoft.com/office/drawing/2014/main" id="{564BFAD6-7FD3-4120-943C-E3FF39B6AD01}"/>
              </a:ext>
            </a:extLst>
          </p:cNvPr>
          <p:cNvSpPr>
            <a:spLocks noGrp="1"/>
          </p:cNvSpPr>
          <p:nvPr/>
        </p:nvSpPr>
        <p:spPr>
          <a:xfrm>
            <a:off x="9467850" y="33528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5</a:t>
            </a:r>
          </a:p>
        </p:txBody>
      </p:sp>
      <p:sp>
        <p:nvSpPr>
          <p:cNvPr id="27" name="Rectangle 26">
            <a:extLst>
              <a:ext uri="{FF2B5EF4-FFF2-40B4-BE49-F238E27FC236}">
                <a16:creationId xmlns:a16="http://schemas.microsoft.com/office/drawing/2014/main" id="{633B70E5-459A-4B26-A8FF-586F8AA9D228}"/>
              </a:ext>
            </a:extLst>
          </p:cNvPr>
          <p:cNvSpPr>
            <a:spLocks noGrp="1"/>
          </p:cNvSpPr>
          <p:nvPr/>
        </p:nvSpPr>
        <p:spPr>
          <a:xfrm>
            <a:off x="9848850" y="33528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WITNESS</a:t>
            </a:r>
          </a:p>
        </p:txBody>
      </p:sp>
      <p:sp>
        <p:nvSpPr>
          <p:cNvPr id="28" name="Rectangle 27">
            <a:extLst>
              <a:ext uri="{FF2B5EF4-FFF2-40B4-BE49-F238E27FC236}">
                <a16:creationId xmlns:a16="http://schemas.microsoft.com/office/drawing/2014/main" id="{D3469F9B-55A6-439E-89A9-8158B2DEE168}"/>
              </a:ext>
            </a:extLst>
          </p:cNvPr>
          <p:cNvSpPr>
            <a:spLocks noGrp="1"/>
          </p:cNvSpPr>
          <p:nvPr/>
        </p:nvSpPr>
        <p:spPr>
          <a:xfrm>
            <a:off x="9525000" y="37909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experience without fusion</a:t>
            </a:r>
          </a:p>
        </p:txBody>
      </p:sp>
      <p:sp>
        <p:nvSpPr>
          <p:cNvPr id="29" name="Rounded Rectangle 28">
            <a:extLst>
              <a:ext uri="{FF2B5EF4-FFF2-40B4-BE49-F238E27FC236}">
                <a16:creationId xmlns:a16="http://schemas.microsoft.com/office/drawing/2014/main" id="{F3A8B2DB-0558-443A-A79B-A42ACDA37A03}"/>
              </a:ext>
            </a:extLst>
          </p:cNvPr>
          <p:cNvSpPr>
            <a:spLocks noGrp="1"/>
          </p:cNvSpPr>
          <p:nvPr/>
        </p:nvSpPr>
        <p:spPr>
          <a:xfrm>
            <a:off x="6400800" y="3200400"/>
            <a:ext cx="2571750" cy="1257300"/>
          </a:xfrm>
          <a:prstGeom prst="roundRect">
            <a:avLst>
              <a:gd name="adj" fmla="val 13636"/>
            </a:avLst>
          </a:prstGeom>
          <a:solidFill>
            <a:srgbClr val="D2B06C"/>
          </a:solidFill>
          <a:ln w="19050">
            <a:solidFill>
              <a:srgbClr val="D2B06C"/>
            </a:solidFill>
            <a:prstDash val="solid"/>
          </a:ln>
        </p:spPr>
        <p:txBody>
          <a:bodyPr/>
          <a:lstStyle/>
          <a:p>
            <a:endParaRPr lang="en-US"/>
          </a:p>
        </p:txBody>
      </p:sp>
      <p:sp>
        <p:nvSpPr>
          <p:cNvPr id="30" name="Rectangle 29">
            <a:extLst>
              <a:ext uri="{FF2B5EF4-FFF2-40B4-BE49-F238E27FC236}">
                <a16:creationId xmlns:a16="http://schemas.microsoft.com/office/drawing/2014/main" id="{4DDB65D2-07C2-4431-BA35-8E9B4E93F162}"/>
              </a:ext>
            </a:extLst>
          </p:cNvPr>
          <p:cNvSpPr>
            <a:spLocks noGrp="1"/>
          </p:cNvSpPr>
          <p:nvPr/>
        </p:nvSpPr>
        <p:spPr>
          <a:xfrm>
            <a:off x="6572250" y="33528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6</a:t>
            </a:r>
          </a:p>
        </p:txBody>
      </p:sp>
      <p:sp>
        <p:nvSpPr>
          <p:cNvPr id="31" name="Rectangle 30">
            <a:extLst>
              <a:ext uri="{FF2B5EF4-FFF2-40B4-BE49-F238E27FC236}">
                <a16:creationId xmlns:a16="http://schemas.microsoft.com/office/drawing/2014/main" id="{63A496AA-004A-49D4-9D07-7CF5E0C9AAD1}"/>
              </a:ext>
            </a:extLst>
          </p:cNvPr>
          <p:cNvSpPr>
            <a:spLocks noGrp="1"/>
          </p:cNvSpPr>
          <p:nvPr/>
        </p:nvSpPr>
        <p:spPr>
          <a:xfrm>
            <a:off x="6953250" y="33528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TRANSMUTE</a:t>
            </a:r>
          </a:p>
        </p:txBody>
      </p:sp>
      <p:sp>
        <p:nvSpPr>
          <p:cNvPr id="32" name="Rectangle 31">
            <a:extLst>
              <a:ext uri="{FF2B5EF4-FFF2-40B4-BE49-F238E27FC236}">
                <a16:creationId xmlns:a16="http://schemas.microsoft.com/office/drawing/2014/main" id="{C431A509-708E-4935-BEDF-188FA994D000}"/>
              </a:ext>
            </a:extLst>
          </p:cNvPr>
          <p:cNvSpPr>
            <a:spLocks noGrp="1"/>
          </p:cNvSpPr>
          <p:nvPr/>
        </p:nvSpPr>
        <p:spPr>
          <a:xfrm>
            <a:off x="6629400" y="37909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protection into gift</a:t>
            </a:r>
          </a:p>
        </p:txBody>
      </p:sp>
      <p:sp>
        <p:nvSpPr>
          <p:cNvPr id="33" name="Rounded Rectangle 32">
            <a:extLst>
              <a:ext uri="{FF2B5EF4-FFF2-40B4-BE49-F238E27FC236}">
                <a16:creationId xmlns:a16="http://schemas.microsoft.com/office/drawing/2014/main" id="{6ED3AB4E-9510-4A4A-9438-1C2ED0FAC14B}"/>
              </a:ext>
            </a:extLst>
          </p:cNvPr>
          <p:cNvSpPr>
            <a:spLocks noGrp="1"/>
          </p:cNvSpPr>
          <p:nvPr/>
        </p:nvSpPr>
        <p:spPr>
          <a:xfrm>
            <a:off x="3505200" y="32004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34" name="Rectangle 33">
            <a:extLst>
              <a:ext uri="{FF2B5EF4-FFF2-40B4-BE49-F238E27FC236}">
                <a16:creationId xmlns:a16="http://schemas.microsoft.com/office/drawing/2014/main" id="{0831F907-6B85-44C2-B6E9-736DCA4332F9}"/>
              </a:ext>
            </a:extLst>
          </p:cNvPr>
          <p:cNvSpPr>
            <a:spLocks noGrp="1"/>
          </p:cNvSpPr>
          <p:nvPr/>
        </p:nvSpPr>
        <p:spPr>
          <a:xfrm>
            <a:off x="3676650" y="33528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7</a:t>
            </a:r>
          </a:p>
        </p:txBody>
      </p:sp>
      <p:sp>
        <p:nvSpPr>
          <p:cNvPr id="35" name="Rectangle 34">
            <a:extLst>
              <a:ext uri="{FF2B5EF4-FFF2-40B4-BE49-F238E27FC236}">
                <a16:creationId xmlns:a16="http://schemas.microsoft.com/office/drawing/2014/main" id="{6A4EF28D-4A07-4490-8FFB-6B95BC4FCC79}"/>
              </a:ext>
            </a:extLst>
          </p:cNvPr>
          <p:cNvSpPr>
            <a:spLocks noGrp="1"/>
          </p:cNvSpPr>
          <p:nvPr/>
        </p:nvSpPr>
        <p:spPr>
          <a:xfrm>
            <a:off x="4057650" y="33528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CHOOSE</a:t>
            </a:r>
          </a:p>
        </p:txBody>
      </p:sp>
      <p:sp>
        <p:nvSpPr>
          <p:cNvPr id="36" name="Rectangle 35">
            <a:extLst>
              <a:ext uri="{FF2B5EF4-FFF2-40B4-BE49-F238E27FC236}">
                <a16:creationId xmlns:a16="http://schemas.microsoft.com/office/drawing/2014/main" id="{E5ABE310-98F1-4363-8A30-95419A620888}"/>
              </a:ext>
            </a:extLst>
          </p:cNvPr>
          <p:cNvSpPr>
            <a:spLocks noGrp="1"/>
          </p:cNvSpPr>
          <p:nvPr/>
        </p:nvSpPr>
        <p:spPr>
          <a:xfrm>
            <a:off x="3733800" y="37909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act in the interval</a:t>
            </a:r>
          </a:p>
        </p:txBody>
      </p:sp>
      <p:sp>
        <p:nvSpPr>
          <p:cNvPr id="37" name="Rounded Rectangle 36">
            <a:extLst>
              <a:ext uri="{FF2B5EF4-FFF2-40B4-BE49-F238E27FC236}">
                <a16:creationId xmlns:a16="http://schemas.microsoft.com/office/drawing/2014/main" id="{1397A92D-F8B5-465B-8530-55735C22618D}"/>
              </a:ext>
            </a:extLst>
          </p:cNvPr>
          <p:cNvSpPr>
            <a:spLocks noGrp="1"/>
          </p:cNvSpPr>
          <p:nvPr/>
        </p:nvSpPr>
        <p:spPr>
          <a:xfrm>
            <a:off x="609600" y="3200400"/>
            <a:ext cx="2571750" cy="1257300"/>
          </a:xfrm>
          <a:prstGeom prst="roundRect">
            <a:avLst>
              <a:gd name="adj" fmla="val 13636"/>
            </a:avLst>
          </a:prstGeom>
          <a:solidFill>
            <a:srgbClr val="FAF9F6"/>
          </a:solidFill>
          <a:ln w="19050">
            <a:solidFill>
              <a:srgbClr val="93B5CD"/>
            </a:solidFill>
            <a:prstDash val="solid"/>
          </a:ln>
        </p:spPr>
        <p:txBody>
          <a:bodyPr/>
          <a:lstStyle/>
          <a:p>
            <a:endParaRPr lang="en-US"/>
          </a:p>
        </p:txBody>
      </p:sp>
      <p:sp>
        <p:nvSpPr>
          <p:cNvPr id="38" name="Rectangle 37">
            <a:extLst>
              <a:ext uri="{FF2B5EF4-FFF2-40B4-BE49-F238E27FC236}">
                <a16:creationId xmlns:a16="http://schemas.microsoft.com/office/drawing/2014/main" id="{70A13422-CB48-4942-AF32-C848A911785C}"/>
              </a:ext>
            </a:extLst>
          </p:cNvPr>
          <p:cNvSpPr>
            <a:spLocks noGrp="1"/>
          </p:cNvSpPr>
          <p:nvPr/>
        </p:nvSpPr>
        <p:spPr>
          <a:xfrm>
            <a:off x="781050" y="3352800"/>
            <a:ext cx="323850" cy="285750"/>
          </a:xfrm>
          <a:prstGeom prst="rect">
            <a:avLst/>
          </a:prstGeom>
          <a:noFill/>
          <a:ln w="0">
            <a:noFill/>
            <a:prstDash val="solid"/>
          </a:ln>
        </p:spPr>
        <p:txBody>
          <a:bodyPr wrap="square" lIns="0" tIns="0" rIns="0" bIns="0" anchor="t">
            <a:normAutofit/>
          </a:bodyPr>
          <a:lstStyle/>
          <a:p>
            <a:pPr algn="ctr">
              <a:lnSpc>
                <a:spcPct val="100000"/>
              </a:lnSpc>
              <a:buNone/>
              <a:defRPr sz="1650" b="0">
                <a:solidFill>
                  <a:srgbClr val="0A315C"/>
                </a:solidFill>
                <a:latin typeface="Didot"/>
                <a:ea typeface="Didot"/>
                <a:cs typeface="Didot"/>
              </a:defRPr>
            </a:pPr>
            <a:r>
              <a:rPr sz="1650" b="0">
                <a:solidFill>
                  <a:srgbClr val="0A315C"/>
                </a:solidFill>
                <a:latin typeface="Didot"/>
                <a:ea typeface="Didot"/>
                <a:cs typeface="Didot"/>
              </a:rPr>
              <a:t>8</a:t>
            </a:r>
          </a:p>
        </p:txBody>
      </p:sp>
      <p:sp>
        <p:nvSpPr>
          <p:cNvPr id="39" name="Rectangle 38">
            <a:extLst>
              <a:ext uri="{FF2B5EF4-FFF2-40B4-BE49-F238E27FC236}">
                <a16:creationId xmlns:a16="http://schemas.microsoft.com/office/drawing/2014/main" id="{A1BD4759-72A3-45CC-BA45-70555251659B}"/>
              </a:ext>
            </a:extLst>
          </p:cNvPr>
          <p:cNvSpPr>
            <a:spLocks noGrp="1"/>
          </p:cNvSpPr>
          <p:nvPr/>
        </p:nvSpPr>
        <p:spPr>
          <a:xfrm>
            <a:off x="1162050" y="3352800"/>
            <a:ext cx="1809750" cy="266700"/>
          </a:xfrm>
          <a:prstGeom prst="rect">
            <a:avLst/>
          </a:prstGeom>
          <a:noFill/>
          <a:ln w="0">
            <a:noFill/>
            <a:prstDash val="solid"/>
          </a:ln>
        </p:spPr>
        <p:txBody>
          <a:bodyPr wrap="square" lIns="0" tIns="0" rIns="0" bIns="0" anchor="t">
            <a:normAutofit/>
          </a:bodyPr>
          <a:lstStyle/>
          <a:p>
            <a:pPr algn="ctr">
              <a:lnSpc>
                <a:spcPct val="100000"/>
              </a:lnSpc>
              <a:buNone/>
              <a:defRPr sz="1350" b="1">
                <a:solidFill>
                  <a:srgbClr val="0A315C"/>
                </a:solidFill>
                <a:latin typeface="Avenir Next"/>
                <a:ea typeface="Avenir Next"/>
                <a:cs typeface="Avenir Next"/>
              </a:defRPr>
            </a:pPr>
            <a:r>
              <a:rPr sz="1350" b="1">
                <a:solidFill>
                  <a:srgbClr val="0A315C"/>
                </a:solidFill>
                <a:latin typeface="Avenir Next"/>
                <a:ea typeface="Avenir Next"/>
                <a:cs typeface="Avenir Next"/>
              </a:rPr>
              <a:t>RETURN</a:t>
            </a:r>
          </a:p>
        </p:txBody>
      </p:sp>
      <p:sp>
        <p:nvSpPr>
          <p:cNvPr id="40" name="Rectangle 39">
            <a:extLst>
              <a:ext uri="{FF2B5EF4-FFF2-40B4-BE49-F238E27FC236}">
                <a16:creationId xmlns:a16="http://schemas.microsoft.com/office/drawing/2014/main" id="{92D2277C-E912-46E3-B487-5132F3BCC5DF}"/>
              </a:ext>
            </a:extLst>
          </p:cNvPr>
          <p:cNvSpPr>
            <a:spLocks noGrp="1"/>
          </p:cNvSpPr>
          <p:nvPr/>
        </p:nvSpPr>
        <p:spPr>
          <a:xfrm>
            <a:off x="838200" y="3790950"/>
            <a:ext cx="2114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spend it in life</a:t>
            </a:r>
          </a:p>
        </p:txBody>
      </p:sp>
      <p:sp>
        <p:nvSpPr>
          <p:cNvPr id="41" name="Rounded Rectangle 40">
            <a:extLst>
              <a:ext uri="{FF2B5EF4-FFF2-40B4-BE49-F238E27FC236}">
                <a16:creationId xmlns:a16="http://schemas.microsoft.com/office/drawing/2014/main" id="{4830AADE-F531-4A0B-AD4E-BA2F60A76E55}"/>
              </a:ext>
            </a:extLst>
          </p:cNvPr>
          <p:cNvSpPr>
            <a:spLocks noGrp="1"/>
          </p:cNvSpPr>
          <p:nvPr/>
        </p:nvSpPr>
        <p:spPr>
          <a:xfrm>
            <a:off x="1143000" y="5238750"/>
            <a:ext cx="9906000" cy="400050"/>
          </a:xfrm>
          <a:prstGeom prst="roundRect">
            <a:avLst>
              <a:gd name="adj" fmla="val 23810"/>
            </a:avLst>
          </a:prstGeom>
          <a:solidFill>
            <a:srgbClr val="0A315C"/>
          </a:solidFill>
          <a:ln w="0">
            <a:noFill/>
            <a:prstDash val="solid"/>
          </a:ln>
        </p:spPr>
        <p:txBody>
          <a:bodyPr/>
          <a:lstStyle/>
          <a:p>
            <a:endParaRPr lang="en-US"/>
          </a:p>
        </p:txBody>
      </p:sp>
      <p:sp>
        <p:nvSpPr>
          <p:cNvPr id="42" name="Rectangle 41">
            <a:extLst>
              <a:ext uri="{FF2B5EF4-FFF2-40B4-BE49-F238E27FC236}">
                <a16:creationId xmlns:a16="http://schemas.microsoft.com/office/drawing/2014/main" id="{B33047D5-9C74-4798-B207-2C49613FC576}"/>
              </a:ext>
            </a:extLst>
          </p:cNvPr>
          <p:cNvSpPr>
            <a:spLocks noGrp="1"/>
          </p:cNvSpPr>
          <p:nvPr/>
        </p:nvSpPr>
        <p:spPr>
          <a:xfrm>
            <a:off x="1381125" y="5314950"/>
            <a:ext cx="9429750" cy="266700"/>
          </a:xfrm>
          <a:prstGeom prst="rect">
            <a:avLst/>
          </a:prstGeom>
          <a:noFill/>
          <a:ln w="0">
            <a:noFill/>
            <a:prstDash val="solid"/>
          </a:ln>
        </p:spPr>
        <p:txBody>
          <a:bodyPr wrap="square" lIns="0" tIns="0" rIns="0" bIns="0" anchor="t">
            <a:normAutofit/>
          </a:bodyPr>
          <a:lstStyle/>
          <a:p>
            <a:pPr algn="ctr">
              <a:lnSpc>
                <a:spcPct val="100000"/>
              </a:lnSpc>
              <a:buNone/>
              <a:defRPr sz="1275" b="1">
                <a:solidFill>
                  <a:srgbClr val="FAF9F6"/>
                </a:solidFill>
                <a:latin typeface="Avenir Next"/>
                <a:ea typeface="Avenir Next"/>
                <a:cs typeface="Avenir Next"/>
              </a:defRPr>
            </a:pPr>
            <a:r>
              <a:rPr sz="1275" b="1">
                <a:solidFill>
                  <a:srgbClr val="FAF9F6"/>
                </a:solidFill>
                <a:latin typeface="Avenir Next"/>
                <a:ea typeface="Avenir Next"/>
                <a:cs typeface="Avenir Next"/>
              </a:rPr>
              <a:t>DAILY ENGINE   Settle, Focus, Intend, Witness, Choose</a:t>
            </a:r>
          </a:p>
        </p:txBody>
      </p:sp>
      <p:sp>
        <p:nvSpPr>
          <p:cNvPr id="43" name="Rectangle 42">
            <a:extLst>
              <a:ext uri="{FF2B5EF4-FFF2-40B4-BE49-F238E27FC236}">
                <a16:creationId xmlns:a16="http://schemas.microsoft.com/office/drawing/2014/main" id="{832CBA8D-DF21-4FAD-BB3B-C2C6FC6D76E9}"/>
              </a:ext>
            </a:extLst>
          </p:cNvPr>
          <p:cNvSpPr>
            <a:spLocks noGrp="1"/>
          </p:cNvSpPr>
          <p:nvPr/>
        </p:nvSpPr>
        <p:spPr>
          <a:xfrm>
            <a:off x="1619250" y="5829300"/>
            <a:ext cx="8953500" cy="266700"/>
          </a:xfrm>
          <a:prstGeom prst="rect">
            <a:avLst/>
          </a:prstGeom>
          <a:noFill/>
          <a:ln w="0">
            <a:noFill/>
            <a:prstDash val="solid"/>
          </a:ln>
        </p:spPr>
        <p:txBody>
          <a:bodyPr wrap="square" lIns="0" tIns="0" rIns="0" bIns="0" anchor="t">
            <a:normAutofit/>
          </a:bodyPr>
          <a:lstStyle/>
          <a:p>
            <a:pPr algn="ctr">
              <a:lnSpc>
                <a:spcPct val="100000"/>
              </a:lnSpc>
              <a:buNone/>
              <a:defRPr sz="1275" b="0">
                <a:solidFill>
                  <a:srgbClr val="823D39"/>
                </a:solidFill>
                <a:latin typeface="Avenir Next"/>
                <a:ea typeface="Avenir Next"/>
                <a:cs typeface="Avenir Next"/>
              </a:defRPr>
            </a:pPr>
            <a:r>
              <a:rPr sz="1275" b="0">
                <a:solidFill>
                  <a:srgbClr val="823D39"/>
                </a:solidFill>
                <a:latin typeface="Avenir Next"/>
                <a:ea typeface="Avenir Next"/>
                <a:cs typeface="Avenir Next"/>
              </a:rPr>
              <a:t>Standing ethic: peace is not measured by compliance.</a:t>
            </a:r>
          </a:p>
        </p:txBody>
      </p:sp>
      <p:sp>
        <p:nvSpPr>
          <p:cNvPr id="44" name="Rectangle 43">
            <a:extLst>
              <a:ext uri="{FF2B5EF4-FFF2-40B4-BE49-F238E27FC236}">
                <a16:creationId xmlns:a16="http://schemas.microsoft.com/office/drawing/2014/main" id="{78402661-4056-41A0-BEB6-8A7709669C51}"/>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45" name="Rectangle 44">
            <a:extLst>
              <a:ext uri="{FF2B5EF4-FFF2-40B4-BE49-F238E27FC236}">
                <a16:creationId xmlns:a16="http://schemas.microsoft.com/office/drawing/2014/main" id="{422A61C8-D503-4039-B4A5-0A43C4B9CDE8}"/>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17</a:t>
            </a:r>
          </a:p>
        </p:txBody>
      </p:sp>
    </p:spTree>
    <p:extLst>
      <p:ext uri="{BB962C8B-B14F-4D97-AF65-F5344CB8AC3E}">
        <p14:creationId xmlns:p14="http://schemas.microsoft.com/office/powerpoint/2010/main" val="763214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ED9E8"/>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BF5DB4A-DD78-47EA-97CA-230B3DEFD77C}"/>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Five minutes of practice</a:t>
            </a:r>
          </a:p>
        </p:txBody>
      </p:sp>
      <p:sp>
        <p:nvSpPr>
          <p:cNvPr id="2" name="Oval 1">
            <a:extLst>
              <a:ext uri="{FF2B5EF4-FFF2-40B4-BE49-F238E27FC236}">
                <a16:creationId xmlns:a16="http://schemas.microsoft.com/office/drawing/2014/main" id="{2E850F73-721C-4772-BA65-9C9882DB655C}"/>
              </a:ext>
            </a:extLst>
          </p:cNvPr>
          <p:cNvSpPr>
            <a:spLocks noGrp="1"/>
          </p:cNvSpPr>
          <p:nvPr/>
        </p:nvSpPr>
        <p:spPr>
          <a:xfrm>
            <a:off x="590550" y="1619250"/>
            <a:ext cx="1809750" cy="1809750"/>
          </a:xfrm>
          <a:prstGeom prst="ellipse">
            <a:avLst/>
          </a:prstGeom>
          <a:solidFill>
            <a:srgbClr val="0A315C"/>
          </a:solidFill>
          <a:ln w="0">
            <a:noFill/>
            <a:prstDash val="solid"/>
          </a:ln>
        </p:spPr>
        <p:txBody>
          <a:bodyPr/>
          <a:lstStyle/>
          <a:p>
            <a:endParaRPr lang="en-US"/>
          </a:p>
        </p:txBody>
      </p:sp>
      <p:sp>
        <p:nvSpPr>
          <p:cNvPr id="3" name="Rectangle 2">
            <a:extLst>
              <a:ext uri="{FF2B5EF4-FFF2-40B4-BE49-F238E27FC236}">
                <a16:creationId xmlns:a16="http://schemas.microsoft.com/office/drawing/2014/main" id="{807CE5AE-937C-4D27-A704-E641518D5ADC}"/>
              </a:ext>
            </a:extLst>
          </p:cNvPr>
          <p:cNvSpPr>
            <a:spLocks noGrp="1"/>
          </p:cNvSpPr>
          <p:nvPr/>
        </p:nvSpPr>
        <p:spPr>
          <a:xfrm>
            <a:off x="781050" y="2133600"/>
            <a:ext cx="1428750" cy="742950"/>
          </a:xfrm>
          <a:prstGeom prst="rect">
            <a:avLst/>
          </a:prstGeom>
          <a:noFill/>
          <a:ln w="0">
            <a:noFill/>
            <a:prstDash val="solid"/>
          </a:ln>
        </p:spPr>
        <p:txBody>
          <a:bodyPr wrap="square" lIns="0" tIns="0" rIns="0" bIns="0" anchor="ctr">
            <a:normAutofit/>
          </a:bodyPr>
          <a:lstStyle/>
          <a:p>
            <a:pPr algn="ctr">
              <a:lnSpc>
                <a:spcPct val="100000"/>
              </a:lnSpc>
              <a:buNone/>
              <a:defRPr sz="4050" b="0">
                <a:solidFill>
                  <a:srgbClr val="FAF9F6"/>
                </a:solidFill>
                <a:latin typeface="Didot"/>
                <a:ea typeface="Didot"/>
                <a:cs typeface="Didot"/>
              </a:defRPr>
            </a:pPr>
            <a:r>
              <a:rPr sz="4050" b="0">
                <a:solidFill>
                  <a:srgbClr val="FAF9F6"/>
                </a:solidFill>
                <a:latin typeface="Didot"/>
                <a:ea typeface="Didot"/>
                <a:cs typeface="Didot"/>
              </a:rPr>
              <a:t>5:00</a:t>
            </a:r>
          </a:p>
        </p:txBody>
      </p:sp>
      <p:sp>
        <p:nvSpPr>
          <p:cNvPr id="4" name="Rectangle 3">
            <a:extLst>
              <a:ext uri="{FF2B5EF4-FFF2-40B4-BE49-F238E27FC236}">
                <a16:creationId xmlns:a16="http://schemas.microsoft.com/office/drawing/2014/main" id="{F0672257-E90B-41AF-8242-942CC759BB90}"/>
              </a:ext>
            </a:extLst>
          </p:cNvPr>
          <p:cNvSpPr>
            <a:spLocks noGrp="1"/>
          </p:cNvSpPr>
          <p:nvPr/>
        </p:nvSpPr>
        <p:spPr>
          <a:xfrm>
            <a:off x="3009900" y="13144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01</a:t>
            </a:r>
          </a:p>
        </p:txBody>
      </p:sp>
      <p:sp>
        <p:nvSpPr>
          <p:cNvPr id="5" name="Rectangle 4">
            <a:extLst>
              <a:ext uri="{FF2B5EF4-FFF2-40B4-BE49-F238E27FC236}">
                <a16:creationId xmlns:a16="http://schemas.microsoft.com/office/drawing/2014/main" id="{9D0E5C11-65E9-4C00-A764-930D6CC57D0B}"/>
              </a:ext>
            </a:extLst>
          </p:cNvPr>
          <p:cNvSpPr>
            <a:spLocks noGrp="1"/>
          </p:cNvSpPr>
          <p:nvPr/>
        </p:nvSpPr>
        <p:spPr>
          <a:xfrm>
            <a:off x="3752850" y="12763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SETTLE</a:t>
            </a:r>
          </a:p>
        </p:txBody>
      </p:sp>
      <p:sp>
        <p:nvSpPr>
          <p:cNvPr id="6" name="Rectangle 5">
            <a:extLst>
              <a:ext uri="{FF2B5EF4-FFF2-40B4-BE49-F238E27FC236}">
                <a16:creationId xmlns:a16="http://schemas.microsoft.com/office/drawing/2014/main" id="{74ADB561-3A94-449A-A519-11377046A5A9}"/>
              </a:ext>
            </a:extLst>
          </p:cNvPr>
          <p:cNvSpPr>
            <a:spLocks noGrp="1"/>
          </p:cNvSpPr>
          <p:nvPr/>
        </p:nvSpPr>
        <p:spPr>
          <a:xfrm>
            <a:off x="5905500" y="12382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Let the exhale lengthen. Let the chair hold your weight.</a:t>
            </a:r>
          </a:p>
        </p:txBody>
      </p:sp>
      <p:sp>
        <p:nvSpPr>
          <p:cNvPr id="7" name="Straight Connector 6">
            <a:extLst>
              <a:ext uri="{FF2B5EF4-FFF2-40B4-BE49-F238E27FC236}">
                <a16:creationId xmlns:a16="http://schemas.microsoft.com/office/drawing/2014/main" id="{8BEDA448-91C8-417B-BADF-2F752AB53B5A}"/>
              </a:ext>
            </a:extLst>
          </p:cNvPr>
          <p:cNvSpPr>
            <a:spLocks noGrp="1"/>
          </p:cNvSpPr>
          <p:nvPr/>
        </p:nvSpPr>
        <p:spPr>
          <a:xfrm>
            <a:off x="3752850" y="1866900"/>
            <a:ext cx="7429500" cy="9525"/>
          </a:xfrm>
          <a:prstGeom prst="line">
            <a:avLst/>
          </a:prstGeom>
          <a:noFill/>
          <a:ln w="9525">
            <a:solidFill>
              <a:srgbClr val="FFFFFF">
                <a:alpha val="64000"/>
              </a:srgbClr>
            </a:solidFill>
            <a:prstDash val="solid"/>
          </a:ln>
        </p:spPr>
        <p:txBody>
          <a:bodyPr/>
          <a:lstStyle/>
          <a:p>
            <a:endParaRPr lang="en-US"/>
          </a:p>
        </p:txBody>
      </p:sp>
      <p:sp>
        <p:nvSpPr>
          <p:cNvPr id="8" name="Rectangle 7">
            <a:extLst>
              <a:ext uri="{FF2B5EF4-FFF2-40B4-BE49-F238E27FC236}">
                <a16:creationId xmlns:a16="http://schemas.microsoft.com/office/drawing/2014/main" id="{833C6646-CBCC-4603-8E8D-822D242F2DF9}"/>
              </a:ext>
            </a:extLst>
          </p:cNvPr>
          <p:cNvSpPr>
            <a:spLocks noGrp="1"/>
          </p:cNvSpPr>
          <p:nvPr/>
        </p:nvSpPr>
        <p:spPr>
          <a:xfrm>
            <a:off x="3009900" y="22669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02</a:t>
            </a:r>
          </a:p>
        </p:txBody>
      </p:sp>
      <p:sp>
        <p:nvSpPr>
          <p:cNvPr id="9" name="Rectangle 8">
            <a:extLst>
              <a:ext uri="{FF2B5EF4-FFF2-40B4-BE49-F238E27FC236}">
                <a16:creationId xmlns:a16="http://schemas.microsoft.com/office/drawing/2014/main" id="{8A7B605F-75B6-43CE-8146-E6E04841E1FF}"/>
              </a:ext>
            </a:extLst>
          </p:cNvPr>
          <p:cNvSpPr>
            <a:spLocks noGrp="1"/>
          </p:cNvSpPr>
          <p:nvPr/>
        </p:nvSpPr>
        <p:spPr>
          <a:xfrm>
            <a:off x="3752850" y="22288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FOCUS</a:t>
            </a:r>
          </a:p>
        </p:txBody>
      </p:sp>
      <p:sp>
        <p:nvSpPr>
          <p:cNvPr id="10" name="Rectangle 9">
            <a:extLst>
              <a:ext uri="{FF2B5EF4-FFF2-40B4-BE49-F238E27FC236}">
                <a16:creationId xmlns:a16="http://schemas.microsoft.com/office/drawing/2014/main" id="{5AF6225F-25D1-45C2-8DC8-2183900DB211}"/>
              </a:ext>
            </a:extLst>
          </p:cNvPr>
          <p:cNvSpPr>
            <a:spLocks noGrp="1"/>
          </p:cNvSpPr>
          <p:nvPr/>
        </p:nvSpPr>
        <p:spPr>
          <a:xfrm>
            <a:off x="5905500" y="21907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Choose one anchor. Return when attention wanders.</a:t>
            </a:r>
          </a:p>
        </p:txBody>
      </p:sp>
      <p:sp>
        <p:nvSpPr>
          <p:cNvPr id="11" name="Straight Connector 10">
            <a:extLst>
              <a:ext uri="{FF2B5EF4-FFF2-40B4-BE49-F238E27FC236}">
                <a16:creationId xmlns:a16="http://schemas.microsoft.com/office/drawing/2014/main" id="{F8743238-2587-47AC-B861-71715F5A3A51}"/>
              </a:ext>
            </a:extLst>
          </p:cNvPr>
          <p:cNvSpPr>
            <a:spLocks noGrp="1"/>
          </p:cNvSpPr>
          <p:nvPr/>
        </p:nvSpPr>
        <p:spPr>
          <a:xfrm>
            <a:off x="3752850" y="2819400"/>
            <a:ext cx="7429500" cy="9525"/>
          </a:xfrm>
          <a:prstGeom prst="line">
            <a:avLst/>
          </a:prstGeom>
          <a:noFill/>
          <a:ln w="9525">
            <a:solidFill>
              <a:srgbClr val="FFFFFF">
                <a:alpha val="64000"/>
              </a:srgbClr>
            </a:solidFill>
            <a:prstDash val="solid"/>
          </a:ln>
        </p:spPr>
        <p:txBody>
          <a:bodyPr/>
          <a:lstStyle/>
          <a:p>
            <a:endParaRPr lang="en-US"/>
          </a:p>
        </p:txBody>
      </p:sp>
      <p:sp>
        <p:nvSpPr>
          <p:cNvPr id="12" name="Rectangle 11">
            <a:extLst>
              <a:ext uri="{FF2B5EF4-FFF2-40B4-BE49-F238E27FC236}">
                <a16:creationId xmlns:a16="http://schemas.microsoft.com/office/drawing/2014/main" id="{BD26BF27-D0DB-4C7B-93E6-C4AD9F84EF01}"/>
              </a:ext>
            </a:extLst>
          </p:cNvPr>
          <p:cNvSpPr>
            <a:spLocks noGrp="1"/>
          </p:cNvSpPr>
          <p:nvPr/>
        </p:nvSpPr>
        <p:spPr>
          <a:xfrm>
            <a:off x="3009900" y="32194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03</a:t>
            </a:r>
          </a:p>
        </p:txBody>
      </p:sp>
      <p:sp>
        <p:nvSpPr>
          <p:cNvPr id="13" name="Rectangle 12">
            <a:extLst>
              <a:ext uri="{FF2B5EF4-FFF2-40B4-BE49-F238E27FC236}">
                <a16:creationId xmlns:a16="http://schemas.microsoft.com/office/drawing/2014/main" id="{68E8211F-3D02-4F4E-88A4-CC42EA241505}"/>
              </a:ext>
            </a:extLst>
          </p:cNvPr>
          <p:cNvSpPr>
            <a:spLocks noGrp="1"/>
          </p:cNvSpPr>
          <p:nvPr/>
        </p:nvSpPr>
        <p:spPr>
          <a:xfrm>
            <a:off x="3752850" y="31813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INTEND</a:t>
            </a:r>
          </a:p>
        </p:txBody>
      </p:sp>
      <p:sp>
        <p:nvSpPr>
          <p:cNvPr id="14" name="Rectangle 13">
            <a:extLst>
              <a:ext uri="{FF2B5EF4-FFF2-40B4-BE49-F238E27FC236}">
                <a16:creationId xmlns:a16="http://schemas.microsoft.com/office/drawing/2014/main" id="{A0DC76BE-F427-4C33-96D5-108B84AAD786}"/>
              </a:ext>
            </a:extLst>
          </p:cNvPr>
          <p:cNvSpPr>
            <a:spLocks noGrp="1"/>
          </p:cNvSpPr>
          <p:nvPr/>
        </p:nvSpPr>
        <p:spPr>
          <a:xfrm>
            <a:off x="5905500" y="31432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Name one simple, compassionate direction.</a:t>
            </a:r>
          </a:p>
        </p:txBody>
      </p:sp>
      <p:sp>
        <p:nvSpPr>
          <p:cNvPr id="15" name="Straight Connector 14">
            <a:extLst>
              <a:ext uri="{FF2B5EF4-FFF2-40B4-BE49-F238E27FC236}">
                <a16:creationId xmlns:a16="http://schemas.microsoft.com/office/drawing/2014/main" id="{D3D7589C-8E89-4B91-B012-66355928EB1C}"/>
              </a:ext>
            </a:extLst>
          </p:cNvPr>
          <p:cNvSpPr>
            <a:spLocks noGrp="1"/>
          </p:cNvSpPr>
          <p:nvPr/>
        </p:nvSpPr>
        <p:spPr>
          <a:xfrm>
            <a:off x="3752850" y="3771900"/>
            <a:ext cx="7429500" cy="9525"/>
          </a:xfrm>
          <a:prstGeom prst="line">
            <a:avLst/>
          </a:prstGeom>
          <a:noFill/>
          <a:ln w="9525">
            <a:solidFill>
              <a:srgbClr val="FFFFFF">
                <a:alpha val="64000"/>
              </a:srgbClr>
            </a:solidFill>
            <a:prstDash val="solid"/>
          </a:ln>
        </p:spPr>
        <p:txBody>
          <a:bodyPr/>
          <a:lstStyle/>
          <a:p>
            <a:endParaRPr lang="en-US"/>
          </a:p>
        </p:txBody>
      </p:sp>
      <p:sp>
        <p:nvSpPr>
          <p:cNvPr id="16" name="Rectangle 15">
            <a:extLst>
              <a:ext uri="{FF2B5EF4-FFF2-40B4-BE49-F238E27FC236}">
                <a16:creationId xmlns:a16="http://schemas.microsoft.com/office/drawing/2014/main" id="{4901B289-1B5A-469C-ACB5-02C849672638}"/>
              </a:ext>
            </a:extLst>
          </p:cNvPr>
          <p:cNvSpPr>
            <a:spLocks noGrp="1"/>
          </p:cNvSpPr>
          <p:nvPr/>
        </p:nvSpPr>
        <p:spPr>
          <a:xfrm>
            <a:off x="3009900" y="41719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04</a:t>
            </a:r>
          </a:p>
        </p:txBody>
      </p:sp>
      <p:sp>
        <p:nvSpPr>
          <p:cNvPr id="17" name="Rectangle 16">
            <a:extLst>
              <a:ext uri="{FF2B5EF4-FFF2-40B4-BE49-F238E27FC236}">
                <a16:creationId xmlns:a16="http://schemas.microsoft.com/office/drawing/2014/main" id="{35D7A963-8C1F-4A6D-8E17-88A203A4BA8F}"/>
              </a:ext>
            </a:extLst>
          </p:cNvPr>
          <p:cNvSpPr>
            <a:spLocks noGrp="1"/>
          </p:cNvSpPr>
          <p:nvPr/>
        </p:nvSpPr>
        <p:spPr>
          <a:xfrm>
            <a:off x="3752850" y="41338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WITNESS</a:t>
            </a:r>
          </a:p>
        </p:txBody>
      </p:sp>
      <p:sp>
        <p:nvSpPr>
          <p:cNvPr id="18" name="Rectangle 17">
            <a:extLst>
              <a:ext uri="{FF2B5EF4-FFF2-40B4-BE49-F238E27FC236}">
                <a16:creationId xmlns:a16="http://schemas.microsoft.com/office/drawing/2014/main" id="{962C8EE6-BD7C-4493-90A1-B39087A9C121}"/>
              </a:ext>
            </a:extLst>
          </p:cNvPr>
          <p:cNvSpPr>
            <a:spLocks noGrp="1"/>
          </p:cNvSpPr>
          <p:nvPr/>
        </p:nvSpPr>
        <p:spPr>
          <a:xfrm>
            <a:off x="5905500" y="40957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Notice thought, feeling, and story as events.</a:t>
            </a:r>
          </a:p>
        </p:txBody>
      </p:sp>
      <p:sp>
        <p:nvSpPr>
          <p:cNvPr id="19" name="Straight Connector 18">
            <a:extLst>
              <a:ext uri="{FF2B5EF4-FFF2-40B4-BE49-F238E27FC236}">
                <a16:creationId xmlns:a16="http://schemas.microsoft.com/office/drawing/2014/main" id="{91F86AB1-1DEB-48F0-9450-B8387E863721}"/>
              </a:ext>
            </a:extLst>
          </p:cNvPr>
          <p:cNvSpPr>
            <a:spLocks noGrp="1"/>
          </p:cNvSpPr>
          <p:nvPr/>
        </p:nvSpPr>
        <p:spPr>
          <a:xfrm>
            <a:off x="3752850" y="4724400"/>
            <a:ext cx="7429500" cy="9525"/>
          </a:xfrm>
          <a:prstGeom prst="line">
            <a:avLst/>
          </a:prstGeom>
          <a:noFill/>
          <a:ln w="9525">
            <a:solidFill>
              <a:srgbClr val="FFFFFF">
                <a:alpha val="64000"/>
              </a:srgbClr>
            </a:solidFill>
            <a:prstDash val="solid"/>
          </a:ln>
        </p:spPr>
        <p:txBody>
          <a:bodyPr/>
          <a:lstStyle/>
          <a:p>
            <a:endParaRPr lang="en-US"/>
          </a:p>
        </p:txBody>
      </p:sp>
      <p:sp>
        <p:nvSpPr>
          <p:cNvPr id="20" name="Rectangle 19">
            <a:extLst>
              <a:ext uri="{FF2B5EF4-FFF2-40B4-BE49-F238E27FC236}">
                <a16:creationId xmlns:a16="http://schemas.microsoft.com/office/drawing/2014/main" id="{1E570EE3-A38E-40B3-9552-FFB81A424F60}"/>
              </a:ext>
            </a:extLst>
          </p:cNvPr>
          <p:cNvSpPr>
            <a:spLocks noGrp="1"/>
          </p:cNvSpPr>
          <p:nvPr/>
        </p:nvSpPr>
        <p:spPr>
          <a:xfrm>
            <a:off x="3009900" y="5124450"/>
            <a:ext cx="514350" cy="304800"/>
          </a:xfrm>
          <a:prstGeom prst="rect">
            <a:avLst/>
          </a:prstGeom>
          <a:noFill/>
          <a:ln w="0">
            <a:noFill/>
            <a:prstDash val="solid"/>
          </a:ln>
        </p:spPr>
        <p:txBody>
          <a:bodyPr wrap="square" lIns="0" tIns="0" rIns="0" bIns="0" anchor="t">
            <a:normAutofit/>
          </a:bodyPr>
          <a:lstStyle/>
          <a:p>
            <a:pPr algn="ctr">
              <a:lnSpc>
                <a:spcPct val="100000"/>
              </a:lnSpc>
              <a:buNone/>
              <a:defRPr sz="1875" b="0">
                <a:solidFill>
                  <a:srgbClr val="D2B06C"/>
                </a:solidFill>
                <a:latin typeface="Didot"/>
                <a:ea typeface="Didot"/>
                <a:cs typeface="Didot"/>
              </a:defRPr>
            </a:pPr>
            <a:r>
              <a:rPr sz="1875" b="0">
                <a:solidFill>
                  <a:srgbClr val="D2B06C"/>
                </a:solidFill>
                <a:latin typeface="Didot"/>
                <a:ea typeface="Didot"/>
                <a:cs typeface="Didot"/>
              </a:rPr>
              <a:t>05</a:t>
            </a:r>
          </a:p>
        </p:txBody>
      </p:sp>
      <p:sp>
        <p:nvSpPr>
          <p:cNvPr id="21" name="Rectangle 20">
            <a:extLst>
              <a:ext uri="{FF2B5EF4-FFF2-40B4-BE49-F238E27FC236}">
                <a16:creationId xmlns:a16="http://schemas.microsoft.com/office/drawing/2014/main" id="{7E496471-0471-42B5-8B8F-E41C1BE955E5}"/>
              </a:ext>
            </a:extLst>
          </p:cNvPr>
          <p:cNvSpPr>
            <a:spLocks noGrp="1"/>
          </p:cNvSpPr>
          <p:nvPr/>
        </p:nvSpPr>
        <p:spPr>
          <a:xfrm>
            <a:off x="3752850" y="5086350"/>
            <a:ext cx="2095500" cy="323850"/>
          </a:xfrm>
          <a:prstGeom prst="rect">
            <a:avLst/>
          </a:prstGeom>
          <a:noFill/>
          <a:ln w="0">
            <a:noFill/>
            <a:prstDash val="solid"/>
          </a:ln>
        </p:spPr>
        <p:txBody>
          <a:bodyPr wrap="square" lIns="0" tIns="0" rIns="0" bIns="0" anchor="t">
            <a:normAutofit/>
          </a:bodyPr>
          <a:lstStyle/>
          <a:p>
            <a:pPr algn="l">
              <a:lnSpc>
                <a:spcPct val="100000"/>
              </a:lnSpc>
              <a:buNone/>
              <a:defRPr sz="1425" b="1">
                <a:solidFill>
                  <a:srgbClr val="0A315C"/>
                </a:solidFill>
                <a:latin typeface="Avenir Next"/>
                <a:ea typeface="Avenir Next"/>
                <a:cs typeface="Avenir Next"/>
              </a:defRPr>
            </a:pPr>
            <a:r>
              <a:rPr sz="1425" b="1">
                <a:solidFill>
                  <a:srgbClr val="0A315C"/>
                </a:solidFill>
                <a:latin typeface="Avenir Next"/>
                <a:ea typeface="Avenir Next"/>
                <a:cs typeface="Avenir Next"/>
              </a:rPr>
              <a:t>CHOOSE</a:t>
            </a:r>
          </a:p>
        </p:txBody>
      </p:sp>
      <p:sp>
        <p:nvSpPr>
          <p:cNvPr id="22" name="Rectangle 21">
            <a:extLst>
              <a:ext uri="{FF2B5EF4-FFF2-40B4-BE49-F238E27FC236}">
                <a16:creationId xmlns:a16="http://schemas.microsoft.com/office/drawing/2014/main" id="{6FE29B29-5E27-42E4-B282-9CB43762D3B6}"/>
              </a:ext>
            </a:extLst>
          </p:cNvPr>
          <p:cNvSpPr>
            <a:spLocks noGrp="1"/>
          </p:cNvSpPr>
          <p:nvPr/>
        </p:nvSpPr>
        <p:spPr>
          <a:xfrm>
            <a:off x="5905500" y="5048250"/>
            <a:ext cx="5334000" cy="476250"/>
          </a:xfrm>
          <a:prstGeom prst="rect">
            <a:avLst/>
          </a:prstGeom>
          <a:noFill/>
          <a:ln w="0">
            <a:noFill/>
            <a:prstDash val="solid"/>
          </a:ln>
        </p:spPr>
        <p:txBody>
          <a:bodyPr wrap="square" lIns="0" tIns="0" rIns="0" bIns="0" anchor="ctr">
            <a:normAutofit/>
          </a:bodyPr>
          <a:lstStyle/>
          <a:p>
            <a:pPr algn="l">
              <a:lnSpc>
                <a:spcPct val="100000"/>
              </a:lnSpc>
              <a:buNone/>
              <a:defRPr sz="1425" b="0">
                <a:solidFill>
                  <a:srgbClr val="203050"/>
                </a:solidFill>
                <a:latin typeface="Avenir Next"/>
                <a:ea typeface="Avenir Next"/>
                <a:cs typeface="Avenir Next"/>
              </a:defRPr>
            </a:pPr>
            <a:r>
              <a:rPr sz="1425" b="0">
                <a:solidFill>
                  <a:srgbClr val="203050"/>
                </a:solidFill>
                <a:latin typeface="Avenir Next"/>
                <a:ea typeface="Avenir Next"/>
                <a:cs typeface="Avenir Next"/>
              </a:rPr>
              <a:t>Ask what the settled version of you does here.</a:t>
            </a:r>
          </a:p>
        </p:txBody>
      </p:sp>
      <p:sp>
        <p:nvSpPr>
          <p:cNvPr id="23" name="Rectangle 22">
            <a:extLst>
              <a:ext uri="{FF2B5EF4-FFF2-40B4-BE49-F238E27FC236}">
                <a16:creationId xmlns:a16="http://schemas.microsoft.com/office/drawing/2014/main" id="{DCE7BC86-2767-4722-B5A7-E9C7F836B73F}"/>
              </a:ext>
            </a:extLst>
          </p:cNvPr>
          <p:cNvSpPr>
            <a:spLocks noGrp="1"/>
          </p:cNvSpPr>
          <p:nvPr/>
        </p:nvSpPr>
        <p:spPr>
          <a:xfrm>
            <a:off x="2857500" y="6115050"/>
            <a:ext cx="8382000" cy="247650"/>
          </a:xfrm>
          <a:prstGeom prst="rect">
            <a:avLst/>
          </a:prstGeom>
          <a:noFill/>
          <a:ln w="0">
            <a:noFill/>
            <a:prstDash val="solid"/>
          </a:ln>
        </p:spPr>
        <p:txBody>
          <a:bodyPr wrap="square" lIns="0" tIns="0" rIns="0" bIns="0" anchor="t">
            <a:normAutofit/>
          </a:bodyPr>
          <a:lstStyle/>
          <a:p>
            <a:pPr algn="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Eyes open or closed. Participation is optional. Stop at any time.</a:t>
            </a:r>
          </a:p>
        </p:txBody>
      </p:sp>
      <p:sp>
        <p:nvSpPr>
          <p:cNvPr id="24" name="Rectangle 23">
            <a:extLst>
              <a:ext uri="{FF2B5EF4-FFF2-40B4-BE49-F238E27FC236}">
                <a16:creationId xmlns:a16="http://schemas.microsoft.com/office/drawing/2014/main" id="{FD88D648-6AA5-41B2-BA13-B7A6E907B588}"/>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25" name="Rectangle 24">
            <a:extLst>
              <a:ext uri="{FF2B5EF4-FFF2-40B4-BE49-F238E27FC236}">
                <a16:creationId xmlns:a16="http://schemas.microsoft.com/office/drawing/2014/main" id="{4C6370B4-D891-4789-BBE5-D462CB69E31B}"/>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18</a:t>
            </a:r>
          </a:p>
        </p:txBody>
      </p:sp>
    </p:spTree>
    <p:extLst>
      <p:ext uri="{BB962C8B-B14F-4D97-AF65-F5344CB8AC3E}">
        <p14:creationId xmlns:p14="http://schemas.microsoft.com/office/powerpoint/2010/main" val="770321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CFF2A218-B01D-4406-9AFF-59CD7E1B9BCC}"/>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FAF9F6"/>
                </a:solidFill>
                <a:latin typeface="Didot"/>
                <a:ea typeface="Didot"/>
                <a:cs typeface="Didot"/>
              </a:defRPr>
            </a:pPr>
            <a:r>
              <a:rPr sz="3600" b="0">
                <a:solidFill>
                  <a:srgbClr val="FAF9F6"/>
                </a:solidFill>
                <a:latin typeface="Didot"/>
                <a:ea typeface="Didot"/>
                <a:cs typeface="Didot"/>
              </a:rPr>
              <a:t>Pain takes one of two routes</a:t>
            </a:r>
          </a:p>
        </p:txBody>
      </p:sp>
      <p:sp>
        <p:nvSpPr>
          <p:cNvPr id="2" name="Rectangle 1">
            <a:extLst>
              <a:ext uri="{FF2B5EF4-FFF2-40B4-BE49-F238E27FC236}">
                <a16:creationId xmlns:a16="http://schemas.microsoft.com/office/drawing/2014/main" id="{CE8242E6-6B33-42B2-8875-4BF45F984640}"/>
              </a:ext>
            </a:extLst>
          </p:cNvPr>
          <p:cNvSpPr>
            <a:spLocks noGrp="1"/>
          </p:cNvSpPr>
          <p:nvPr/>
        </p:nvSpPr>
        <p:spPr>
          <a:xfrm>
            <a:off x="1047750" y="1200150"/>
            <a:ext cx="3143250" cy="3048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A75B57"/>
                </a:solidFill>
                <a:latin typeface="Avenir Next"/>
                <a:ea typeface="Avenir Next"/>
                <a:cs typeface="Avenir Next"/>
              </a:defRPr>
            </a:pPr>
            <a:r>
              <a:rPr sz="1200" b="1">
                <a:solidFill>
                  <a:srgbClr val="A75B57"/>
                </a:solidFill>
                <a:latin typeface="Avenir Next"/>
                <a:ea typeface="Avenir Next"/>
                <a:cs typeface="Avenir Next"/>
              </a:rPr>
              <a:t>TRANSMITTED</a:t>
            </a:r>
          </a:p>
        </p:txBody>
      </p:sp>
      <p:sp>
        <p:nvSpPr>
          <p:cNvPr id="3" name="Rectangle 2">
            <a:extLst>
              <a:ext uri="{FF2B5EF4-FFF2-40B4-BE49-F238E27FC236}">
                <a16:creationId xmlns:a16="http://schemas.microsoft.com/office/drawing/2014/main" id="{F06A68E8-9868-42F0-9501-02B23DFBB92E}"/>
              </a:ext>
            </a:extLst>
          </p:cNvPr>
          <p:cNvSpPr>
            <a:spLocks noGrp="1"/>
          </p:cNvSpPr>
          <p:nvPr/>
        </p:nvSpPr>
        <p:spPr>
          <a:xfrm>
            <a:off x="8001000" y="1200150"/>
            <a:ext cx="3143250" cy="30480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D2B06C"/>
                </a:solidFill>
                <a:latin typeface="Avenir Next"/>
                <a:ea typeface="Avenir Next"/>
                <a:cs typeface="Avenir Next"/>
              </a:defRPr>
            </a:pPr>
            <a:r>
              <a:rPr sz="1200" b="1">
                <a:solidFill>
                  <a:srgbClr val="D2B06C"/>
                </a:solidFill>
                <a:latin typeface="Avenir Next"/>
                <a:ea typeface="Avenir Next"/>
                <a:cs typeface="Avenir Next"/>
              </a:rPr>
              <a:t>TRANSMUTED</a:t>
            </a:r>
          </a:p>
        </p:txBody>
      </p:sp>
      <p:sp>
        <p:nvSpPr>
          <p:cNvPr id="4" name="Rectangle 3">
            <a:extLst>
              <a:ext uri="{FF2B5EF4-FFF2-40B4-BE49-F238E27FC236}">
                <a16:creationId xmlns:a16="http://schemas.microsoft.com/office/drawing/2014/main" id="{B83042BE-5840-4FC7-AB44-6C2806233CAD}"/>
              </a:ext>
            </a:extLst>
          </p:cNvPr>
          <p:cNvSpPr>
            <a:spLocks noGrp="1"/>
          </p:cNvSpPr>
          <p:nvPr/>
        </p:nvSpPr>
        <p:spPr>
          <a:xfrm>
            <a:off x="1047750" y="16764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REPRESSION</a:t>
            </a:r>
          </a:p>
        </p:txBody>
      </p:sp>
      <p:sp>
        <p:nvSpPr>
          <p:cNvPr id="5" name="Straight Connector 4">
            <a:extLst>
              <a:ext uri="{FF2B5EF4-FFF2-40B4-BE49-F238E27FC236}">
                <a16:creationId xmlns:a16="http://schemas.microsoft.com/office/drawing/2014/main" id="{1B5768B3-FF4C-4D27-8E87-0B762C42F784}"/>
              </a:ext>
            </a:extLst>
          </p:cNvPr>
          <p:cNvSpPr>
            <a:spLocks noGrp="1"/>
          </p:cNvSpPr>
          <p:nvPr/>
        </p:nvSpPr>
        <p:spPr>
          <a:xfrm>
            <a:off x="4400550" y="1885950"/>
            <a:ext cx="3390900" cy="9525"/>
          </a:xfrm>
          <a:prstGeom prst="line">
            <a:avLst/>
          </a:prstGeom>
          <a:noFill/>
          <a:ln w="19050">
            <a:solidFill>
              <a:srgbClr val="D2B06C"/>
            </a:solidFill>
            <a:prstDash val="solid"/>
          </a:ln>
        </p:spPr>
        <p:txBody>
          <a:bodyPr/>
          <a:lstStyle/>
          <a:p>
            <a:endParaRPr lang="en-US"/>
          </a:p>
        </p:txBody>
      </p:sp>
      <p:sp>
        <p:nvSpPr>
          <p:cNvPr id="6" name="Oval 5">
            <a:extLst>
              <a:ext uri="{FF2B5EF4-FFF2-40B4-BE49-F238E27FC236}">
                <a16:creationId xmlns:a16="http://schemas.microsoft.com/office/drawing/2014/main" id="{861719E5-15C0-4766-8E20-F388E8963104}"/>
              </a:ext>
            </a:extLst>
          </p:cNvPr>
          <p:cNvSpPr>
            <a:spLocks noGrp="1"/>
          </p:cNvSpPr>
          <p:nvPr/>
        </p:nvSpPr>
        <p:spPr>
          <a:xfrm>
            <a:off x="5981700" y="1809750"/>
            <a:ext cx="152400" cy="152400"/>
          </a:xfrm>
          <a:prstGeom prst="ellipse">
            <a:avLst/>
          </a:prstGeom>
          <a:solidFill>
            <a:srgbClr val="D2B06C"/>
          </a:solidFill>
          <a:ln w="0">
            <a:noFill/>
            <a:prstDash val="solid"/>
          </a:ln>
        </p:spPr>
        <p:txBody>
          <a:bodyPr/>
          <a:lstStyle/>
          <a:p>
            <a:endParaRPr lang="en-US"/>
          </a:p>
        </p:txBody>
      </p:sp>
      <p:sp>
        <p:nvSpPr>
          <p:cNvPr id="7" name="Rectangle 6">
            <a:extLst>
              <a:ext uri="{FF2B5EF4-FFF2-40B4-BE49-F238E27FC236}">
                <a16:creationId xmlns:a16="http://schemas.microsoft.com/office/drawing/2014/main" id="{CE8D43D8-81BF-44C4-94A2-E30C74B73B45}"/>
              </a:ext>
            </a:extLst>
          </p:cNvPr>
          <p:cNvSpPr>
            <a:spLocks noGrp="1"/>
          </p:cNvSpPr>
          <p:nvPr/>
        </p:nvSpPr>
        <p:spPr>
          <a:xfrm>
            <a:off x="8001000" y="16764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EXPRESSION</a:t>
            </a:r>
          </a:p>
        </p:txBody>
      </p:sp>
      <p:sp>
        <p:nvSpPr>
          <p:cNvPr id="8" name="Rectangle 7">
            <a:extLst>
              <a:ext uri="{FF2B5EF4-FFF2-40B4-BE49-F238E27FC236}">
                <a16:creationId xmlns:a16="http://schemas.microsoft.com/office/drawing/2014/main" id="{E3A90BD8-06D9-4EEC-AA89-255980C01811}"/>
              </a:ext>
            </a:extLst>
          </p:cNvPr>
          <p:cNvSpPr>
            <a:spLocks noGrp="1"/>
          </p:cNvSpPr>
          <p:nvPr/>
        </p:nvSpPr>
        <p:spPr>
          <a:xfrm>
            <a:off x="1047750" y="23050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DENIAL</a:t>
            </a:r>
          </a:p>
        </p:txBody>
      </p:sp>
      <p:sp>
        <p:nvSpPr>
          <p:cNvPr id="9" name="Straight Connector 8">
            <a:extLst>
              <a:ext uri="{FF2B5EF4-FFF2-40B4-BE49-F238E27FC236}">
                <a16:creationId xmlns:a16="http://schemas.microsoft.com/office/drawing/2014/main" id="{67EF7536-4743-4FB7-B9C9-E3DBCE3DA55B}"/>
              </a:ext>
            </a:extLst>
          </p:cNvPr>
          <p:cNvSpPr>
            <a:spLocks noGrp="1"/>
          </p:cNvSpPr>
          <p:nvPr/>
        </p:nvSpPr>
        <p:spPr>
          <a:xfrm>
            <a:off x="4400550" y="2514600"/>
            <a:ext cx="3390900" cy="9525"/>
          </a:xfrm>
          <a:prstGeom prst="line">
            <a:avLst/>
          </a:prstGeom>
          <a:noFill/>
          <a:ln w="19050">
            <a:solidFill>
              <a:srgbClr val="D2B06C"/>
            </a:solidFill>
            <a:prstDash val="solid"/>
          </a:ln>
        </p:spPr>
        <p:txBody>
          <a:bodyPr/>
          <a:lstStyle/>
          <a:p>
            <a:endParaRPr lang="en-US"/>
          </a:p>
        </p:txBody>
      </p:sp>
      <p:sp>
        <p:nvSpPr>
          <p:cNvPr id="10" name="Oval 9">
            <a:extLst>
              <a:ext uri="{FF2B5EF4-FFF2-40B4-BE49-F238E27FC236}">
                <a16:creationId xmlns:a16="http://schemas.microsoft.com/office/drawing/2014/main" id="{F486D500-D9A7-413F-800B-5EC0A1C980F1}"/>
              </a:ext>
            </a:extLst>
          </p:cNvPr>
          <p:cNvSpPr>
            <a:spLocks noGrp="1"/>
          </p:cNvSpPr>
          <p:nvPr/>
        </p:nvSpPr>
        <p:spPr>
          <a:xfrm>
            <a:off x="5981700" y="2438400"/>
            <a:ext cx="152400" cy="152400"/>
          </a:xfrm>
          <a:prstGeom prst="ellipse">
            <a:avLst/>
          </a:prstGeom>
          <a:solidFill>
            <a:srgbClr val="D2B06C"/>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90A1B2C8-B5F9-4844-93C4-C80DB8BCD7DB}"/>
              </a:ext>
            </a:extLst>
          </p:cNvPr>
          <p:cNvSpPr>
            <a:spLocks noGrp="1"/>
          </p:cNvSpPr>
          <p:nvPr/>
        </p:nvSpPr>
        <p:spPr>
          <a:xfrm>
            <a:off x="8001000" y="23050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HONESTY</a:t>
            </a:r>
          </a:p>
        </p:txBody>
      </p:sp>
      <p:sp>
        <p:nvSpPr>
          <p:cNvPr id="12" name="Rectangle 11">
            <a:extLst>
              <a:ext uri="{FF2B5EF4-FFF2-40B4-BE49-F238E27FC236}">
                <a16:creationId xmlns:a16="http://schemas.microsoft.com/office/drawing/2014/main" id="{D40F0117-FB79-4A47-B1CE-5829C7B87DCF}"/>
              </a:ext>
            </a:extLst>
          </p:cNvPr>
          <p:cNvSpPr>
            <a:spLocks noGrp="1"/>
          </p:cNvSpPr>
          <p:nvPr/>
        </p:nvSpPr>
        <p:spPr>
          <a:xfrm>
            <a:off x="1047750" y="29337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SHAME</a:t>
            </a:r>
          </a:p>
        </p:txBody>
      </p:sp>
      <p:sp>
        <p:nvSpPr>
          <p:cNvPr id="13" name="Straight Connector 12">
            <a:extLst>
              <a:ext uri="{FF2B5EF4-FFF2-40B4-BE49-F238E27FC236}">
                <a16:creationId xmlns:a16="http://schemas.microsoft.com/office/drawing/2014/main" id="{B26CEC34-9075-4DD5-9CE3-C9DC8EA08F81}"/>
              </a:ext>
            </a:extLst>
          </p:cNvPr>
          <p:cNvSpPr>
            <a:spLocks noGrp="1"/>
          </p:cNvSpPr>
          <p:nvPr/>
        </p:nvSpPr>
        <p:spPr>
          <a:xfrm>
            <a:off x="4400550" y="3143250"/>
            <a:ext cx="3390900" cy="9525"/>
          </a:xfrm>
          <a:prstGeom prst="line">
            <a:avLst/>
          </a:prstGeom>
          <a:noFill/>
          <a:ln w="19050">
            <a:solidFill>
              <a:srgbClr val="D2B06C"/>
            </a:solidFill>
            <a:prstDash val="solid"/>
          </a:ln>
        </p:spPr>
        <p:txBody>
          <a:bodyPr/>
          <a:lstStyle/>
          <a:p>
            <a:endParaRPr lang="en-US"/>
          </a:p>
        </p:txBody>
      </p:sp>
      <p:sp>
        <p:nvSpPr>
          <p:cNvPr id="14" name="Oval 13">
            <a:extLst>
              <a:ext uri="{FF2B5EF4-FFF2-40B4-BE49-F238E27FC236}">
                <a16:creationId xmlns:a16="http://schemas.microsoft.com/office/drawing/2014/main" id="{0A775891-3379-4DA6-82D3-744189502A96}"/>
              </a:ext>
            </a:extLst>
          </p:cNvPr>
          <p:cNvSpPr>
            <a:spLocks noGrp="1"/>
          </p:cNvSpPr>
          <p:nvPr/>
        </p:nvSpPr>
        <p:spPr>
          <a:xfrm>
            <a:off x="5981700" y="3067050"/>
            <a:ext cx="152400" cy="152400"/>
          </a:xfrm>
          <a:prstGeom prst="ellipse">
            <a:avLst/>
          </a:prstGeom>
          <a:solidFill>
            <a:srgbClr val="D2B06C"/>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F2D364A6-DB62-4BB7-85CB-C1C5CE3DD543}"/>
              </a:ext>
            </a:extLst>
          </p:cNvPr>
          <p:cNvSpPr>
            <a:spLocks noGrp="1"/>
          </p:cNvSpPr>
          <p:nvPr/>
        </p:nvSpPr>
        <p:spPr>
          <a:xfrm>
            <a:off x="8001000" y="29337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DIGNITY</a:t>
            </a:r>
          </a:p>
        </p:txBody>
      </p:sp>
      <p:sp>
        <p:nvSpPr>
          <p:cNvPr id="16" name="Rectangle 15">
            <a:extLst>
              <a:ext uri="{FF2B5EF4-FFF2-40B4-BE49-F238E27FC236}">
                <a16:creationId xmlns:a16="http://schemas.microsoft.com/office/drawing/2014/main" id="{A43E46BB-ED50-489B-B779-A05782222BB9}"/>
              </a:ext>
            </a:extLst>
          </p:cNvPr>
          <p:cNvSpPr>
            <a:spLocks noGrp="1"/>
          </p:cNvSpPr>
          <p:nvPr/>
        </p:nvSpPr>
        <p:spPr>
          <a:xfrm>
            <a:off x="1047750" y="35623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REJECTION</a:t>
            </a:r>
          </a:p>
        </p:txBody>
      </p:sp>
      <p:sp>
        <p:nvSpPr>
          <p:cNvPr id="17" name="Straight Connector 16">
            <a:extLst>
              <a:ext uri="{FF2B5EF4-FFF2-40B4-BE49-F238E27FC236}">
                <a16:creationId xmlns:a16="http://schemas.microsoft.com/office/drawing/2014/main" id="{A6678893-3064-4FF4-883E-D9842E053539}"/>
              </a:ext>
            </a:extLst>
          </p:cNvPr>
          <p:cNvSpPr>
            <a:spLocks noGrp="1"/>
          </p:cNvSpPr>
          <p:nvPr/>
        </p:nvSpPr>
        <p:spPr>
          <a:xfrm>
            <a:off x="4400550" y="3771900"/>
            <a:ext cx="3390900" cy="9525"/>
          </a:xfrm>
          <a:prstGeom prst="line">
            <a:avLst/>
          </a:prstGeom>
          <a:noFill/>
          <a:ln w="19050">
            <a:solidFill>
              <a:srgbClr val="D2B06C"/>
            </a:solidFill>
            <a:prstDash val="solid"/>
          </a:ln>
        </p:spPr>
        <p:txBody>
          <a:bodyPr/>
          <a:lstStyle/>
          <a:p>
            <a:endParaRPr lang="en-US"/>
          </a:p>
        </p:txBody>
      </p:sp>
      <p:sp>
        <p:nvSpPr>
          <p:cNvPr id="18" name="Oval 17">
            <a:extLst>
              <a:ext uri="{FF2B5EF4-FFF2-40B4-BE49-F238E27FC236}">
                <a16:creationId xmlns:a16="http://schemas.microsoft.com/office/drawing/2014/main" id="{56D68865-1EA0-4390-B7D6-C40CB5ECE185}"/>
              </a:ext>
            </a:extLst>
          </p:cNvPr>
          <p:cNvSpPr>
            <a:spLocks noGrp="1"/>
          </p:cNvSpPr>
          <p:nvPr/>
        </p:nvSpPr>
        <p:spPr>
          <a:xfrm>
            <a:off x="5981700" y="3695700"/>
            <a:ext cx="152400" cy="152400"/>
          </a:xfrm>
          <a:prstGeom prst="ellipse">
            <a:avLst/>
          </a:prstGeom>
          <a:solidFill>
            <a:srgbClr val="D2B06C"/>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727362D8-8752-4087-9A4C-B477F77BEDFC}"/>
              </a:ext>
            </a:extLst>
          </p:cNvPr>
          <p:cNvSpPr>
            <a:spLocks noGrp="1"/>
          </p:cNvSpPr>
          <p:nvPr/>
        </p:nvSpPr>
        <p:spPr>
          <a:xfrm>
            <a:off x="8001000" y="35623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BELONGING</a:t>
            </a:r>
          </a:p>
        </p:txBody>
      </p:sp>
      <p:sp>
        <p:nvSpPr>
          <p:cNvPr id="20" name="Rectangle 19">
            <a:extLst>
              <a:ext uri="{FF2B5EF4-FFF2-40B4-BE49-F238E27FC236}">
                <a16:creationId xmlns:a16="http://schemas.microsoft.com/office/drawing/2014/main" id="{03349684-A740-4394-A4C5-59C01EB72228}"/>
              </a:ext>
            </a:extLst>
          </p:cNvPr>
          <p:cNvSpPr>
            <a:spLocks noGrp="1"/>
          </p:cNvSpPr>
          <p:nvPr/>
        </p:nvSpPr>
        <p:spPr>
          <a:xfrm>
            <a:off x="1047750" y="41910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GUILT</a:t>
            </a:r>
          </a:p>
        </p:txBody>
      </p:sp>
      <p:sp>
        <p:nvSpPr>
          <p:cNvPr id="21" name="Straight Connector 20">
            <a:extLst>
              <a:ext uri="{FF2B5EF4-FFF2-40B4-BE49-F238E27FC236}">
                <a16:creationId xmlns:a16="http://schemas.microsoft.com/office/drawing/2014/main" id="{3BA27A96-312E-415F-9443-B4CAB6A3B6C0}"/>
              </a:ext>
            </a:extLst>
          </p:cNvPr>
          <p:cNvSpPr>
            <a:spLocks noGrp="1"/>
          </p:cNvSpPr>
          <p:nvPr/>
        </p:nvSpPr>
        <p:spPr>
          <a:xfrm>
            <a:off x="4400550" y="4400550"/>
            <a:ext cx="3390900" cy="9525"/>
          </a:xfrm>
          <a:prstGeom prst="line">
            <a:avLst/>
          </a:prstGeom>
          <a:noFill/>
          <a:ln w="19050">
            <a:solidFill>
              <a:srgbClr val="D2B06C"/>
            </a:solidFill>
            <a:prstDash val="solid"/>
          </a:ln>
        </p:spPr>
        <p:txBody>
          <a:bodyPr/>
          <a:lstStyle/>
          <a:p>
            <a:endParaRPr lang="en-US"/>
          </a:p>
        </p:txBody>
      </p:sp>
      <p:sp>
        <p:nvSpPr>
          <p:cNvPr id="22" name="Oval 21">
            <a:extLst>
              <a:ext uri="{FF2B5EF4-FFF2-40B4-BE49-F238E27FC236}">
                <a16:creationId xmlns:a16="http://schemas.microsoft.com/office/drawing/2014/main" id="{ABDDCF6A-A662-472D-B865-67643A9EB2E1}"/>
              </a:ext>
            </a:extLst>
          </p:cNvPr>
          <p:cNvSpPr>
            <a:spLocks noGrp="1"/>
          </p:cNvSpPr>
          <p:nvPr/>
        </p:nvSpPr>
        <p:spPr>
          <a:xfrm>
            <a:off x="5981700" y="4324350"/>
            <a:ext cx="152400" cy="152400"/>
          </a:xfrm>
          <a:prstGeom prst="ellipse">
            <a:avLst/>
          </a:prstGeom>
          <a:solidFill>
            <a:srgbClr val="D2B06C"/>
          </a:solidFill>
          <a:ln w="0">
            <a:noFill/>
            <a:prstDash val="solid"/>
          </a:ln>
        </p:spPr>
        <p:txBody>
          <a:bodyPr/>
          <a:lstStyle/>
          <a:p>
            <a:endParaRPr lang="en-US"/>
          </a:p>
        </p:txBody>
      </p:sp>
      <p:sp>
        <p:nvSpPr>
          <p:cNvPr id="23" name="Rectangle 22">
            <a:extLst>
              <a:ext uri="{FF2B5EF4-FFF2-40B4-BE49-F238E27FC236}">
                <a16:creationId xmlns:a16="http://schemas.microsoft.com/office/drawing/2014/main" id="{25DA1403-B9D4-405E-BD93-175D56CB34AC}"/>
              </a:ext>
            </a:extLst>
          </p:cNvPr>
          <p:cNvSpPr>
            <a:spLocks noGrp="1"/>
          </p:cNvSpPr>
          <p:nvPr/>
        </p:nvSpPr>
        <p:spPr>
          <a:xfrm>
            <a:off x="8001000" y="419100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FORGIVENESS</a:t>
            </a:r>
          </a:p>
        </p:txBody>
      </p:sp>
      <p:sp>
        <p:nvSpPr>
          <p:cNvPr id="24" name="Rectangle 23">
            <a:extLst>
              <a:ext uri="{FF2B5EF4-FFF2-40B4-BE49-F238E27FC236}">
                <a16:creationId xmlns:a16="http://schemas.microsoft.com/office/drawing/2014/main" id="{DC467A29-AE63-43D4-8039-619461DBCABB}"/>
              </a:ext>
            </a:extLst>
          </p:cNvPr>
          <p:cNvSpPr>
            <a:spLocks noGrp="1"/>
          </p:cNvSpPr>
          <p:nvPr/>
        </p:nvSpPr>
        <p:spPr>
          <a:xfrm>
            <a:off x="1047750" y="48196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SEPARATION</a:t>
            </a:r>
          </a:p>
        </p:txBody>
      </p:sp>
      <p:sp>
        <p:nvSpPr>
          <p:cNvPr id="25" name="Straight Connector 24">
            <a:extLst>
              <a:ext uri="{FF2B5EF4-FFF2-40B4-BE49-F238E27FC236}">
                <a16:creationId xmlns:a16="http://schemas.microsoft.com/office/drawing/2014/main" id="{6AC2ADAA-C9C3-4568-B76D-07A89E8AE280}"/>
              </a:ext>
            </a:extLst>
          </p:cNvPr>
          <p:cNvSpPr>
            <a:spLocks noGrp="1"/>
          </p:cNvSpPr>
          <p:nvPr/>
        </p:nvSpPr>
        <p:spPr>
          <a:xfrm>
            <a:off x="4400550" y="5029200"/>
            <a:ext cx="3390900" cy="9525"/>
          </a:xfrm>
          <a:prstGeom prst="line">
            <a:avLst/>
          </a:prstGeom>
          <a:noFill/>
          <a:ln w="19050">
            <a:solidFill>
              <a:srgbClr val="D2B06C"/>
            </a:solidFill>
            <a:prstDash val="solid"/>
          </a:ln>
        </p:spPr>
        <p:txBody>
          <a:bodyPr/>
          <a:lstStyle/>
          <a:p>
            <a:endParaRPr lang="en-US"/>
          </a:p>
        </p:txBody>
      </p:sp>
      <p:sp>
        <p:nvSpPr>
          <p:cNvPr id="26" name="Oval 25">
            <a:extLst>
              <a:ext uri="{FF2B5EF4-FFF2-40B4-BE49-F238E27FC236}">
                <a16:creationId xmlns:a16="http://schemas.microsoft.com/office/drawing/2014/main" id="{9034E2FE-9542-4A29-ACDD-26BEF2716A58}"/>
              </a:ext>
            </a:extLst>
          </p:cNvPr>
          <p:cNvSpPr>
            <a:spLocks noGrp="1"/>
          </p:cNvSpPr>
          <p:nvPr/>
        </p:nvSpPr>
        <p:spPr>
          <a:xfrm>
            <a:off x="5981700" y="4953000"/>
            <a:ext cx="152400" cy="152400"/>
          </a:xfrm>
          <a:prstGeom prst="ellipse">
            <a:avLst/>
          </a:prstGeom>
          <a:solidFill>
            <a:srgbClr val="D2B06C"/>
          </a:solidFill>
          <a:ln w="0">
            <a:noFill/>
            <a:prstDash val="solid"/>
          </a:ln>
        </p:spPr>
        <p:txBody>
          <a:bodyPr/>
          <a:lstStyle/>
          <a:p>
            <a:endParaRPr lang="en-US"/>
          </a:p>
        </p:txBody>
      </p:sp>
      <p:sp>
        <p:nvSpPr>
          <p:cNvPr id="27" name="Rectangle 26">
            <a:extLst>
              <a:ext uri="{FF2B5EF4-FFF2-40B4-BE49-F238E27FC236}">
                <a16:creationId xmlns:a16="http://schemas.microsoft.com/office/drawing/2014/main" id="{9A08A563-4DEE-4340-89D2-80468510D276}"/>
              </a:ext>
            </a:extLst>
          </p:cNvPr>
          <p:cNvSpPr>
            <a:spLocks noGrp="1"/>
          </p:cNvSpPr>
          <p:nvPr/>
        </p:nvSpPr>
        <p:spPr>
          <a:xfrm>
            <a:off x="8001000" y="4819650"/>
            <a:ext cx="3143250" cy="419100"/>
          </a:xfrm>
          <a:prstGeom prst="rect">
            <a:avLst/>
          </a:prstGeom>
          <a:noFill/>
          <a:ln w="0">
            <a:noFill/>
            <a:prstDash val="solid"/>
          </a:ln>
        </p:spPr>
        <p:txBody>
          <a:bodyPr wrap="square" lIns="0" tIns="0" rIns="0" bIns="0" anchor="ctr">
            <a:normAutofit/>
          </a:bodyPr>
          <a:lstStyle/>
          <a:p>
            <a:pPr algn="ctr">
              <a:lnSpc>
                <a:spcPct val="100000"/>
              </a:lnSpc>
              <a:buNone/>
              <a:defRPr sz="1575" b="1">
                <a:solidFill>
                  <a:srgbClr val="FAF9F6"/>
                </a:solidFill>
                <a:latin typeface="Avenir Next"/>
                <a:ea typeface="Avenir Next"/>
                <a:cs typeface="Avenir Next"/>
              </a:defRPr>
            </a:pPr>
            <a:r>
              <a:rPr sz="1575" b="1">
                <a:solidFill>
                  <a:srgbClr val="FAF9F6"/>
                </a:solidFill>
                <a:latin typeface="Avenir Next"/>
                <a:ea typeface="Avenir Next"/>
                <a:cs typeface="Avenir Next"/>
              </a:rPr>
              <a:t>COMMUNION</a:t>
            </a:r>
          </a:p>
        </p:txBody>
      </p:sp>
      <p:sp>
        <p:nvSpPr>
          <p:cNvPr id="28" name="Rectangle 27">
            <a:extLst>
              <a:ext uri="{FF2B5EF4-FFF2-40B4-BE49-F238E27FC236}">
                <a16:creationId xmlns:a16="http://schemas.microsoft.com/office/drawing/2014/main" id="{3C72DBF1-5E39-451A-A0E6-F54F87AA6D64}"/>
              </a:ext>
            </a:extLst>
          </p:cNvPr>
          <p:cNvSpPr>
            <a:spLocks noGrp="1"/>
          </p:cNvSpPr>
          <p:nvPr/>
        </p:nvSpPr>
        <p:spPr>
          <a:xfrm>
            <a:off x="1809750" y="5753100"/>
            <a:ext cx="8572500" cy="342900"/>
          </a:xfrm>
          <a:prstGeom prst="rect">
            <a:avLst/>
          </a:prstGeom>
          <a:noFill/>
          <a:ln w="0">
            <a:noFill/>
            <a:prstDash val="solid"/>
          </a:ln>
        </p:spPr>
        <p:txBody>
          <a:bodyPr wrap="square" lIns="0" tIns="0" rIns="0" bIns="0" anchor="t">
            <a:normAutofit/>
          </a:bodyPr>
          <a:lstStyle/>
          <a:p>
            <a:pPr algn="ctr">
              <a:lnSpc>
                <a:spcPct val="100000"/>
              </a:lnSpc>
              <a:buNone/>
              <a:defRPr sz="1275" b="0">
                <a:solidFill>
                  <a:srgbClr val="FFFFFF">
                    <a:alpha val="70000"/>
                  </a:srgbClr>
                </a:solidFill>
                <a:latin typeface="Avenir Next"/>
                <a:ea typeface="Avenir Next"/>
                <a:cs typeface="Avenir Next"/>
              </a:defRPr>
            </a:pPr>
            <a:r>
              <a:rPr sz="1275" b="0">
                <a:solidFill>
                  <a:srgbClr val="FFFFFF">
                    <a:alpha val="70000"/>
                  </a:srgbClr>
                </a:solidFill>
                <a:latin typeface="Avenir Next"/>
                <a:ea typeface="Avenir Next"/>
                <a:cs typeface="Avenir Next"/>
              </a:rPr>
              <a:t>The virtue is the wound at another frequency. Harm is never romanticized.</a:t>
            </a:r>
          </a:p>
        </p:txBody>
      </p:sp>
      <p:sp>
        <p:nvSpPr>
          <p:cNvPr id="29" name="Rectangle 28">
            <a:extLst>
              <a:ext uri="{FF2B5EF4-FFF2-40B4-BE49-F238E27FC236}">
                <a16:creationId xmlns:a16="http://schemas.microsoft.com/office/drawing/2014/main" id="{0D5F49C4-6F6B-42A5-A968-70582C79E897}"/>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Fundamental Peace: The Source Book</a:t>
            </a:r>
          </a:p>
        </p:txBody>
      </p:sp>
      <p:sp>
        <p:nvSpPr>
          <p:cNvPr id="30" name="Rectangle 29">
            <a:extLst>
              <a:ext uri="{FF2B5EF4-FFF2-40B4-BE49-F238E27FC236}">
                <a16:creationId xmlns:a16="http://schemas.microsoft.com/office/drawing/2014/main" id="{9C772D4F-1B48-4C44-992F-E3966133CBB4}"/>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19</a:t>
            </a:r>
          </a:p>
        </p:txBody>
      </p:sp>
    </p:spTree>
    <p:extLst>
      <p:ext uri="{BB962C8B-B14F-4D97-AF65-F5344CB8AC3E}">
        <p14:creationId xmlns:p14="http://schemas.microsoft.com/office/powerpoint/2010/main" val="996078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93F9EA3A-9D08-4BB2-8AB3-34AA2136697D}"/>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The five-step alchemy</a:t>
            </a:r>
          </a:p>
        </p:txBody>
      </p:sp>
      <p:sp>
        <p:nvSpPr>
          <p:cNvPr id="2" name="Straight Connector 1">
            <a:extLst>
              <a:ext uri="{FF2B5EF4-FFF2-40B4-BE49-F238E27FC236}">
                <a16:creationId xmlns:a16="http://schemas.microsoft.com/office/drawing/2014/main" id="{2C4691A3-15A0-4FF0-8E4D-EDC94B9FA95C}"/>
              </a:ext>
            </a:extLst>
          </p:cNvPr>
          <p:cNvSpPr>
            <a:spLocks noGrp="1"/>
          </p:cNvSpPr>
          <p:nvPr/>
        </p:nvSpPr>
        <p:spPr>
          <a:xfrm>
            <a:off x="6334125" y="1790700"/>
            <a:ext cx="2381250" cy="1066800"/>
          </a:xfrm>
          <a:prstGeom prst="line">
            <a:avLst/>
          </a:prstGeom>
          <a:noFill/>
          <a:ln w="28575">
            <a:solidFill>
              <a:srgbClr val="93B5CD"/>
            </a:solidFill>
            <a:prstDash val="solid"/>
          </a:ln>
        </p:spPr>
        <p:txBody>
          <a:bodyPr/>
          <a:lstStyle/>
          <a:p>
            <a:endParaRPr lang="en-US"/>
          </a:p>
        </p:txBody>
      </p:sp>
      <p:sp>
        <p:nvSpPr>
          <p:cNvPr id="3" name="Straight Connector 2">
            <a:extLst>
              <a:ext uri="{FF2B5EF4-FFF2-40B4-BE49-F238E27FC236}">
                <a16:creationId xmlns:a16="http://schemas.microsoft.com/office/drawing/2014/main" id="{D7980EFB-4215-4350-97FD-1A5AF7928044}"/>
              </a:ext>
            </a:extLst>
          </p:cNvPr>
          <p:cNvSpPr>
            <a:spLocks noGrp="1"/>
          </p:cNvSpPr>
          <p:nvPr/>
        </p:nvSpPr>
        <p:spPr>
          <a:xfrm flipV="1">
            <a:off x="8067675" y="2857500"/>
            <a:ext cx="647700" cy="2057400"/>
          </a:xfrm>
          <a:prstGeom prst="line">
            <a:avLst/>
          </a:prstGeom>
          <a:noFill/>
          <a:ln w="28575">
            <a:solidFill>
              <a:srgbClr val="93B5CD"/>
            </a:solidFill>
            <a:prstDash val="solid"/>
          </a:ln>
        </p:spPr>
        <p:txBody>
          <a:bodyPr/>
          <a:lstStyle/>
          <a:p>
            <a:endParaRPr lang="en-US"/>
          </a:p>
        </p:txBody>
      </p:sp>
      <p:sp>
        <p:nvSpPr>
          <p:cNvPr id="4" name="Straight Connector 3">
            <a:extLst>
              <a:ext uri="{FF2B5EF4-FFF2-40B4-BE49-F238E27FC236}">
                <a16:creationId xmlns:a16="http://schemas.microsoft.com/office/drawing/2014/main" id="{CE3BAAE6-3148-4142-B119-404C1D80E7D4}"/>
              </a:ext>
            </a:extLst>
          </p:cNvPr>
          <p:cNvSpPr>
            <a:spLocks noGrp="1"/>
          </p:cNvSpPr>
          <p:nvPr/>
        </p:nvSpPr>
        <p:spPr>
          <a:xfrm>
            <a:off x="4600575" y="4914900"/>
            <a:ext cx="3467100" cy="9525"/>
          </a:xfrm>
          <a:prstGeom prst="line">
            <a:avLst/>
          </a:prstGeom>
          <a:noFill/>
          <a:ln w="28575">
            <a:solidFill>
              <a:srgbClr val="93B5CD"/>
            </a:solidFill>
            <a:prstDash val="solid"/>
          </a:ln>
        </p:spPr>
        <p:txBody>
          <a:bodyPr/>
          <a:lstStyle/>
          <a:p>
            <a:endParaRPr lang="en-US"/>
          </a:p>
        </p:txBody>
      </p:sp>
      <p:sp>
        <p:nvSpPr>
          <p:cNvPr id="5" name="Straight Connector 4">
            <a:extLst>
              <a:ext uri="{FF2B5EF4-FFF2-40B4-BE49-F238E27FC236}">
                <a16:creationId xmlns:a16="http://schemas.microsoft.com/office/drawing/2014/main" id="{B3227A2C-21B1-4A77-AD6E-9D06E86672BD}"/>
              </a:ext>
            </a:extLst>
          </p:cNvPr>
          <p:cNvSpPr>
            <a:spLocks noGrp="1"/>
          </p:cNvSpPr>
          <p:nvPr/>
        </p:nvSpPr>
        <p:spPr>
          <a:xfrm>
            <a:off x="3952875" y="2857500"/>
            <a:ext cx="647700" cy="2057400"/>
          </a:xfrm>
          <a:prstGeom prst="line">
            <a:avLst/>
          </a:prstGeom>
          <a:noFill/>
          <a:ln w="28575">
            <a:solidFill>
              <a:srgbClr val="93B5CD"/>
            </a:solidFill>
            <a:prstDash val="solid"/>
          </a:ln>
        </p:spPr>
        <p:txBody>
          <a:bodyPr/>
          <a:lstStyle/>
          <a:p>
            <a:endParaRPr lang="en-US"/>
          </a:p>
        </p:txBody>
      </p:sp>
      <p:sp>
        <p:nvSpPr>
          <p:cNvPr id="6" name="Straight Connector 5">
            <a:extLst>
              <a:ext uri="{FF2B5EF4-FFF2-40B4-BE49-F238E27FC236}">
                <a16:creationId xmlns:a16="http://schemas.microsoft.com/office/drawing/2014/main" id="{B850137C-0D79-4467-88BA-5B454BBE4470}"/>
              </a:ext>
            </a:extLst>
          </p:cNvPr>
          <p:cNvSpPr>
            <a:spLocks noGrp="1"/>
          </p:cNvSpPr>
          <p:nvPr/>
        </p:nvSpPr>
        <p:spPr>
          <a:xfrm flipV="1">
            <a:off x="3952875" y="1790700"/>
            <a:ext cx="2381250" cy="1066800"/>
          </a:xfrm>
          <a:prstGeom prst="line">
            <a:avLst/>
          </a:prstGeom>
          <a:noFill/>
          <a:ln w="28575">
            <a:solidFill>
              <a:srgbClr val="93B5CD"/>
            </a:solidFill>
            <a:prstDash val="solid"/>
          </a:ln>
        </p:spPr>
        <p:txBody>
          <a:bodyPr/>
          <a:lstStyle/>
          <a:p>
            <a:endParaRPr lang="en-US"/>
          </a:p>
        </p:txBody>
      </p:sp>
      <p:sp>
        <p:nvSpPr>
          <p:cNvPr id="7" name="Oval 6">
            <a:extLst>
              <a:ext uri="{FF2B5EF4-FFF2-40B4-BE49-F238E27FC236}">
                <a16:creationId xmlns:a16="http://schemas.microsoft.com/office/drawing/2014/main" id="{C50DCA37-60A8-4EDF-8DC8-2E24659582CD}"/>
              </a:ext>
            </a:extLst>
          </p:cNvPr>
          <p:cNvSpPr>
            <a:spLocks noGrp="1"/>
          </p:cNvSpPr>
          <p:nvPr/>
        </p:nvSpPr>
        <p:spPr>
          <a:xfrm>
            <a:off x="5429250" y="1200150"/>
            <a:ext cx="1809750" cy="1181100"/>
          </a:xfrm>
          <a:prstGeom prst="ellipse">
            <a:avLst/>
          </a:prstGeom>
          <a:solidFill>
            <a:srgbClr val="E7F0F4"/>
          </a:solidFill>
          <a:ln w="19050">
            <a:solidFill>
              <a:srgbClr val="93B5CD"/>
            </a:solidFill>
            <a:prstDash val="solid"/>
          </a:ln>
        </p:spPr>
        <p:txBody>
          <a:bodyPr/>
          <a:lstStyle/>
          <a:p>
            <a:endParaRPr lang="en-US"/>
          </a:p>
        </p:txBody>
      </p:sp>
      <p:sp>
        <p:nvSpPr>
          <p:cNvPr id="8" name="Rectangle 7">
            <a:extLst>
              <a:ext uri="{FF2B5EF4-FFF2-40B4-BE49-F238E27FC236}">
                <a16:creationId xmlns:a16="http://schemas.microsoft.com/office/drawing/2014/main" id="{8032C5AC-F69C-4E61-88C6-FF7C7990C55B}"/>
              </a:ext>
            </a:extLst>
          </p:cNvPr>
          <p:cNvSpPr>
            <a:spLocks noGrp="1"/>
          </p:cNvSpPr>
          <p:nvPr/>
        </p:nvSpPr>
        <p:spPr>
          <a:xfrm>
            <a:off x="5637031" y="1354766"/>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D2B06C"/>
                </a:solidFill>
                <a:latin typeface="Didot"/>
                <a:ea typeface="Didot"/>
                <a:cs typeface="Didot"/>
              </a:defRPr>
            </a:pPr>
            <a:r>
              <a:rPr sz="1500" b="0" dirty="0">
                <a:solidFill>
                  <a:srgbClr val="D2B06C"/>
                </a:solidFill>
                <a:latin typeface="Didot"/>
                <a:ea typeface="Didot"/>
                <a:cs typeface="Didot"/>
              </a:rPr>
              <a:t>1</a:t>
            </a:r>
          </a:p>
        </p:txBody>
      </p:sp>
      <p:sp>
        <p:nvSpPr>
          <p:cNvPr id="9" name="Rectangle 8">
            <a:extLst>
              <a:ext uri="{FF2B5EF4-FFF2-40B4-BE49-F238E27FC236}">
                <a16:creationId xmlns:a16="http://schemas.microsoft.com/office/drawing/2014/main" id="{FB4A6217-112A-40D1-A678-946DD86B44DC}"/>
              </a:ext>
            </a:extLst>
          </p:cNvPr>
          <p:cNvSpPr>
            <a:spLocks noGrp="1"/>
          </p:cNvSpPr>
          <p:nvPr/>
        </p:nvSpPr>
        <p:spPr>
          <a:xfrm>
            <a:off x="5829300" y="13525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ARRIVE</a:t>
            </a:r>
          </a:p>
        </p:txBody>
      </p:sp>
      <p:sp>
        <p:nvSpPr>
          <p:cNvPr id="10" name="Rectangle 9">
            <a:extLst>
              <a:ext uri="{FF2B5EF4-FFF2-40B4-BE49-F238E27FC236}">
                <a16:creationId xmlns:a16="http://schemas.microsoft.com/office/drawing/2014/main" id="{A34FFE06-B45A-437D-886A-A5A87DA8AC9C}"/>
              </a:ext>
            </a:extLst>
          </p:cNvPr>
          <p:cNvSpPr>
            <a:spLocks noGrp="1"/>
          </p:cNvSpPr>
          <p:nvPr/>
        </p:nvSpPr>
        <p:spPr>
          <a:xfrm>
            <a:off x="5657850" y="17335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in the body</a:t>
            </a:r>
          </a:p>
        </p:txBody>
      </p:sp>
      <p:sp>
        <p:nvSpPr>
          <p:cNvPr id="11" name="Oval 10">
            <a:extLst>
              <a:ext uri="{FF2B5EF4-FFF2-40B4-BE49-F238E27FC236}">
                <a16:creationId xmlns:a16="http://schemas.microsoft.com/office/drawing/2014/main" id="{D9D63725-F99A-4BCC-A2E3-DD0E999AEBC6}"/>
              </a:ext>
            </a:extLst>
          </p:cNvPr>
          <p:cNvSpPr>
            <a:spLocks noGrp="1"/>
          </p:cNvSpPr>
          <p:nvPr/>
        </p:nvSpPr>
        <p:spPr>
          <a:xfrm>
            <a:off x="7810500" y="2266950"/>
            <a:ext cx="1809750" cy="1181100"/>
          </a:xfrm>
          <a:prstGeom prst="ellipse">
            <a:avLst/>
          </a:prstGeom>
          <a:solidFill>
            <a:srgbClr val="E7F0F4"/>
          </a:solidFill>
          <a:ln w="19050">
            <a:solidFill>
              <a:srgbClr val="93B5CD"/>
            </a:solidFill>
            <a:prstDash val="solid"/>
          </a:ln>
        </p:spPr>
        <p:txBody>
          <a:bodyPr/>
          <a:lstStyle/>
          <a:p>
            <a:endParaRPr lang="en-US"/>
          </a:p>
        </p:txBody>
      </p:sp>
      <p:sp>
        <p:nvSpPr>
          <p:cNvPr id="12" name="Rectangle 11">
            <a:extLst>
              <a:ext uri="{FF2B5EF4-FFF2-40B4-BE49-F238E27FC236}">
                <a16:creationId xmlns:a16="http://schemas.microsoft.com/office/drawing/2014/main" id="{8888CBB5-8E29-48BD-9EF2-384C76DBC882}"/>
              </a:ext>
            </a:extLst>
          </p:cNvPr>
          <p:cNvSpPr>
            <a:spLocks noGrp="1"/>
          </p:cNvSpPr>
          <p:nvPr/>
        </p:nvSpPr>
        <p:spPr>
          <a:xfrm>
            <a:off x="7986382" y="2432199"/>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D2B06C"/>
                </a:solidFill>
                <a:latin typeface="Didot"/>
                <a:ea typeface="Didot"/>
                <a:cs typeface="Didot"/>
              </a:defRPr>
            </a:pPr>
            <a:r>
              <a:rPr sz="1500" b="0" dirty="0">
                <a:solidFill>
                  <a:srgbClr val="D2B06C"/>
                </a:solidFill>
                <a:latin typeface="Didot"/>
                <a:ea typeface="Didot"/>
                <a:cs typeface="Didot"/>
              </a:rPr>
              <a:t>2</a:t>
            </a:r>
          </a:p>
        </p:txBody>
      </p:sp>
      <p:sp>
        <p:nvSpPr>
          <p:cNvPr id="13" name="Rectangle 12">
            <a:extLst>
              <a:ext uri="{FF2B5EF4-FFF2-40B4-BE49-F238E27FC236}">
                <a16:creationId xmlns:a16="http://schemas.microsoft.com/office/drawing/2014/main" id="{A50AB13D-92A7-4DA5-A234-72D80707DE9E}"/>
              </a:ext>
            </a:extLst>
          </p:cNvPr>
          <p:cNvSpPr>
            <a:spLocks noGrp="1"/>
          </p:cNvSpPr>
          <p:nvPr/>
        </p:nvSpPr>
        <p:spPr>
          <a:xfrm>
            <a:off x="8210550" y="24193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LOCATE</a:t>
            </a:r>
          </a:p>
        </p:txBody>
      </p:sp>
      <p:sp>
        <p:nvSpPr>
          <p:cNvPr id="14" name="Rectangle 13">
            <a:extLst>
              <a:ext uri="{FF2B5EF4-FFF2-40B4-BE49-F238E27FC236}">
                <a16:creationId xmlns:a16="http://schemas.microsoft.com/office/drawing/2014/main" id="{D5E77922-F112-472D-B914-1B25FEF5447B}"/>
              </a:ext>
            </a:extLst>
          </p:cNvPr>
          <p:cNvSpPr>
            <a:spLocks noGrp="1"/>
          </p:cNvSpPr>
          <p:nvPr/>
        </p:nvSpPr>
        <p:spPr>
          <a:xfrm>
            <a:off x="8039100" y="28003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sensation, not story</a:t>
            </a:r>
          </a:p>
        </p:txBody>
      </p:sp>
      <p:sp>
        <p:nvSpPr>
          <p:cNvPr id="15" name="Oval 14">
            <a:extLst>
              <a:ext uri="{FF2B5EF4-FFF2-40B4-BE49-F238E27FC236}">
                <a16:creationId xmlns:a16="http://schemas.microsoft.com/office/drawing/2014/main" id="{8CEFD8AF-4D6E-44A4-B55D-6B33752E0005}"/>
              </a:ext>
            </a:extLst>
          </p:cNvPr>
          <p:cNvSpPr>
            <a:spLocks noGrp="1"/>
          </p:cNvSpPr>
          <p:nvPr/>
        </p:nvSpPr>
        <p:spPr>
          <a:xfrm>
            <a:off x="7162800" y="4324350"/>
            <a:ext cx="1809750" cy="1181100"/>
          </a:xfrm>
          <a:prstGeom prst="ellipse">
            <a:avLst/>
          </a:prstGeom>
          <a:solidFill>
            <a:srgbClr val="E7F0F4"/>
          </a:solidFill>
          <a:ln w="19050">
            <a:solidFill>
              <a:srgbClr val="93B5CD"/>
            </a:solidFill>
            <a:prstDash val="solid"/>
          </a:ln>
        </p:spPr>
        <p:txBody>
          <a:bodyPr/>
          <a:lstStyle/>
          <a:p>
            <a:endParaRPr lang="en-US"/>
          </a:p>
        </p:txBody>
      </p:sp>
      <p:sp>
        <p:nvSpPr>
          <p:cNvPr id="16" name="Rectangle 15">
            <a:extLst>
              <a:ext uri="{FF2B5EF4-FFF2-40B4-BE49-F238E27FC236}">
                <a16:creationId xmlns:a16="http://schemas.microsoft.com/office/drawing/2014/main" id="{4FC9B0F6-4964-4E04-A20D-7D774D1C25F6}"/>
              </a:ext>
            </a:extLst>
          </p:cNvPr>
          <p:cNvSpPr>
            <a:spLocks noGrp="1"/>
          </p:cNvSpPr>
          <p:nvPr/>
        </p:nvSpPr>
        <p:spPr>
          <a:xfrm>
            <a:off x="7359948" y="4500232"/>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D2B06C"/>
                </a:solidFill>
                <a:latin typeface="Didot"/>
                <a:ea typeface="Didot"/>
                <a:cs typeface="Didot"/>
              </a:defRPr>
            </a:pPr>
            <a:r>
              <a:rPr sz="1500" b="0" dirty="0">
                <a:solidFill>
                  <a:srgbClr val="D2B06C"/>
                </a:solidFill>
                <a:latin typeface="Didot"/>
                <a:ea typeface="Didot"/>
                <a:cs typeface="Didot"/>
              </a:rPr>
              <a:t>3</a:t>
            </a:r>
          </a:p>
        </p:txBody>
      </p:sp>
      <p:sp>
        <p:nvSpPr>
          <p:cNvPr id="17" name="Rectangle 16">
            <a:extLst>
              <a:ext uri="{FF2B5EF4-FFF2-40B4-BE49-F238E27FC236}">
                <a16:creationId xmlns:a16="http://schemas.microsoft.com/office/drawing/2014/main" id="{A964AFC6-E1AC-4775-AF4D-F5C61643FD8D}"/>
              </a:ext>
            </a:extLst>
          </p:cNvPr>
          <p:cNvSpPr>
            <a:spLocks noGrp="1"/>
          </p:cNvSpPr>
          <p:nvPr/>
        </p:nvSpPr>
        <p:spPr>
          <a:xfrm>
            <a:off x="7562850" y="44767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WELCOME</a:t>
            </a:r>
          </a:p>
        </p:txBody>
      </p:sp>
      <p:sp>
        <p:nvSpPr>
          <p:cNvPr id="18" name="Rectangle 17">
            <a:extLst>
              <a:ext uri="{FF2B5EF4-FFF2-40B4-BE49-F238E27FC236}">
                <a16:creationId xmlns:a16="http://schemas.microsoft.com/office/drawing/2014/main" id="{CA986DC0-AF10-416C-A431-417DED75B815}"/>
              </a:ext>
            </a:extLst>
          </p:cNvPr>
          <p:cNvSpPr>
            <a:spLocks noGrp="1"/>
          </p:cNvSpPr>
          <p:nvPr/>
        </p:nvSpPr>
        <p:spPr>
          <a:xfrm>
            <a:off x="7391400" y="48577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let it be here</a:t>
            </a:r>
          </a:p>
        </p:txBody>
      </p:sp>
      <p:sp>
        <p:nvSpPr>
          <p:cNvPr id="19" name="Oval 18">
            <a:extLst>
              <a:ext uri="{FF2B5EF4-FFF2-40B4-BE49-F238E27FC236}">
                <a16:creationId xmlns:a16="http://schemas.microsoft.com/office/drawing/2014/main" id="{2F375187-9BE3-4E2A-A9CA-194F32C6F3A3}"/>
              </a:ext>
            </a:extLst>
          </p:cNvPr>
          <p:cNvSpPr>
            <a:spLocks noGrp="1"/>
          </p:cNvSpPr>
          <p:nvPr/>
        </p:nvSpPr>
        <p:spPr>
          <a:xfrm>
            <a:off x="3695700" y="4324350"/>
            <a:ext cx="1809750" cy="1181100"/>
          </a:xfrm>
          <a:prstGeom prst="ellipse">
            <a:avLst/>
          </a:prstGeom>
          <a:solidFill>
            <a:srgbClr val="E7F0F4"/>
          </a:solidFill>
          <a:ln w="19050">
            <a:solidFill>
              <a:srgbClr val="93B5CD"/>
            </a:solidFill>
            <a:prstDash val="solid"/>
          </a:ln>
        </p:spPr>
        <p:txBody>
          <a:bodyPr/>
          <a:lstStyle/>
          <a:p>
            <a:endParaRPr lang="en-US"/>
          </a:p>
        </p:txBody>
      </p:sp>
      <p:sp>
        <p:nvSpPr>
          <p:cNvPr id="20" name="Rectangle 19">
            <a:extLst>
              <a:ext uri="{FF2B5EF4-FFF2-40B4-BE49-F238E27FC236}">
                <a16:creationId xmlns:a16="http://schemas.microsoft.com/office/drawing/2014/main" id="{DE933DAD-200A-4909-9999-739B166C397A}"/>
              </a:ext>
            </a:extLst>
          </p:cNvPr>
          <p:cNvSpPr>
            <a:spLocks noGrp="1"/>
          </p:cNvSpPr>
          <p:nvPr/>
        </p:nvSpPr>
        <p:spPr>
          <a:xfrm>
            <a:off x="3914114" y="4510865"/>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D2B06C"/>
                </a:solidFill>
                <a:latin typeface="Didot"/>
                <a:ea typeface="Didot"/>
                <a:cs typeface="Didot"/>
              </a:defRPr>
            </a:pPr>
            <a:r>
              <a:rPr sz="1500" b="0" dirty="0">
                <a:solidFill>
                  <a:srgbClr val="D2B06C"/>
                </a:solidFill>
                <a:latin typeface="Didot"/>
                <a:ea typeface="Didot"/>
                <a:cs typeface="Didot"/>
              </a:rPr>
              <a:t>4</a:t>
            </a:r>
          </a:p>
        </p:txBody>
      </p:sp>
      <p:sp>
        <p:nvSpPr>
          <p:cNvPr id="21" name="Rectangle 20">
            <a:extLst>
              <a:ext uri="{FF2B5EF4-FFF2-40B4-BE49-F238E27FC236}">
                <a16:creationId xmlns:a16="http://schemas.microsoft.com/office/drawing/2014/main" id="{3DCCB052-0014-40C7-BD35-095D9EAB9705}"/>
              </a:ext>
            </a:extLst>
          </p:cNvPr>
          <p:cNvSpPr>
            <a:spLocks noGrp="1"/>
          </p:cNvSpPr>
          <p:nvPr/>
        </p:nvSpPr>
        <p:spPr>
          <a:xfrm>
            <a:off x="4095750" y="44767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275" b="1">
                <a:solidFill>
                  <a:srgbClr val="0A315C"/>
                </a:solidFill>
                <a:latin typeface="Avenir Next"/>
                <a:ea typeface="Avenir Next"/>
                <a:cs typeface="Avenir Next"/>
              </a:defRPr>
            </a:pPr>
            <a:r>
              <a:rPr sz="1275" b="1">
                <a:solidFill>
                  <a:srgbClr val="0A315C"/>
                </a:solidFill>
                <a:latin typeface="Avenir Next"/>
                <a:ea typeface="Avenir Next"/>
                <a:cs typeface="Avenir Next"/>
              </a:rPr>
              <a:t>ASK</a:t>
            </a:r>
          </a:p>
        </p:txBody>
      </p:sp>
      <p:sp>
        <p:nvSpPr>
          <p:cNvPr id="22" name="Rectangle 21">
            <a:extLst>
              <a:ext uri="{FF2B5EF4-FFF2-40B4-BE49-F238E27FC236}">
                <a16:creationId xmlns:a16="http://schemas.microsoft.com/office/drawing/2014/main" id="{B8AF2973-EC7C-4ACC-AF6D-368A0A7F0BE2}"/>
              </a:ext>
            </a:extLst>
          </p:cNvPr>
          <p:cNvSpPr>
            <a:spLocks noGrp="1"/>
          </p:cNvSpPr>
          <p:nvPr/>
        </p:nvSpPr>
        <p:spPr>
          <a:xfrm>
            <a:off x="3924300" y="48577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200" b="0">
                <a:solidFill>
                  <a:srgbClr val="203050"/>
                </a:solidFill>
                <a:latin typeface="Avenir Next"/>
                <a:ea typeface="Avenir Next"/>
                <a:cs typeface="Avenir Next"/>
              </a:defRPr>
            </a:pPr>
            <a:r>
              <a:rPr sz="1200" b="0">
                <a:solidFill>
                  <a:srgbClr val="203050"/>
                </a:solidFill>
                <a:latin typeface="Avenir Next"/>
                <a:ea typeface="Avenir Next"/>
                <a:cs typeface="Avenir Next"/>
              </a:rPr>
              <a:t>what it protects</a:t>
            </a:r>
          </a:p>
        </p:txBody>
      </p:sp>
      <p:sp>
        <p:nvSpPr>
          <p:cNvPr id="23" name="Oval 22">
            <a:extLst>
              <a:ext uri="{FF2B5EF4-FFF2-40B4-BE49-F238E27FC236}">
                <a16:creationId xmlns:a16="http://schemas.microsoft.com/office/drawing/2014/main" id="{821C2770-A7FC-497B-BBFB-DA07B8E3F67A}"/>
              </a:ext>
            </a:extLst>
          </p:cNvPr>
          <p:cNvSpPr>
            <a:spLocks noGrp="1"/>
          </p:cNvSpPr>
          <p:nvPr/>
        </p:nvSpPr>
        <p:spPr>
          <a:xfrm>
            <a:off x="3048000" y="2266950"/>
            <a:ext cx="1809750" cy="1181100"/>
          </a:xfrm>
          <a:prstGeom prst="ellipse">
            <a:avLst/>
          </a:prstGeom>
          <a:solidFill>
            <a:srgbClr val="D2B06C"/>
          </a:solidFill>
          <a:ln w="19050">
            <a:solidFill>
              <a:srgbClr val="D2B06C"/>
            </a:solidFill>
            <a:prstDash val="solid"/>
          </a:ln>
        </p:spPr>
        <p:txBody>
          <a:bodyPr/>
          <a:lstStyle/>
          <a:p>
            <a:endParaRPr lang="en-US"/>
          </a:p>
        </p:txBody>
      </p:sp>
      <p:sp>
        <p:nvSpPr>
          <p:cNvPr id="24" name="Rectangle 23">
            <a:extLst>
              <a:ext uri="{FF2B5EF4-FFF2-40B4-BE49-F238E27FC236}">
                <a16:creationId xmlns:a16="http://schemas.microsoft.com/office/drawing/2014/main" id="{63BBD92F-9C6C-40A5-A2DC-67796277D68D}"/>
              </a:ext>
            </a:extLst>
          </p:cNvPr>
          <p:cNvSpPr>
            <a:spLocks noGrp="1"/>
          </p:cNvSpPr>
          <p:nvPr/>
        </p:nvSpPr>
        <p:spPr>
          <a:xfrm>
            <a:off x="3223882" y="2453465"/>
            <a:ext cx="323850" cy="247650"/>
          </a:xfrm>
          <a:prstGeom prst="rect">
            <a:avLst/>
          </a:prstGeom>
          <a:noFill/>
          <a:ln w="0">
            <a:noFill/>
            <a:prstDash val="solid"/>
          </a:ln>
        </p:spPr>
        <p:txBody>
          <a:bodyPr wrap="square" lIns="0" tIns="0" rIns="0" bIns="0" anchor="t">
            <a:normAutofit/>
          </a:bodyPr>
          <a:lstStyle/>
          <a:p>
            <a:pPr algn="ctr">
              <a:lnSpc>
                <a:spcPct val="100000"/>
              </a:lnSpc>
              <a:buNone/>
              <a:defRPr sz="1500" b="0">
                <a:solidFill>
                  <a:srgbClr val="0A315C"/>
                </a:solidFill>
                <a:latin typeface="Didot"/>
                <a:ea typeface="Didot"/>
                <a:cs typeface="Didot"/>
              </a:defRPr>
            </a:pPr>
            <a:r>
              <a:rPr sz="1500" b="0" dirty="0">
                <a:solidFill>
                  <a:srgbClr val="0A315C"/>
                </a:solidFill>
                <a:latin typeface="Didot"/>
                <a:ea typeface="Didot"/>
                <a:cs typeface="Didot"/>
              </a:rPr>
              <a:t>5</a:t>
            </a:r>
          </a:p>
        </p:txBody>
      </p:sp>
      <p:sp>
        <p:nvSpPr>
          <p:cNvPr id="25" name="Rectangle 24">
            <a:extLst>
              <a:ext uri="{FF2B5EF4-FFF2-40B4-BE49-F238E27FC236}">
                <a16:creationId xmlns:a16="http://schemas.microsoft.com/office/drawing/2014/main" id="{0B2ADAC2-B134-413F-9702-9D296ABBFC4F}"/>
              </a:ext>
            </a:extLst>
          </p:cNvPr>
          <p:cNvSpPr>
            <a:spLocks noGrp="1"/>
          </p:cNvSpPr>
          <p:nvPr/>
        </p:nvSpPr>
        <p:spPr>
          <a:xfrm>
            <a:off x="3448050" y="2419350"/>
            <a:ext cx="1314450" cy="285750"/>
          </a:xfrm>
          <a:prstGeom prst="rect">
            <a:avLst/>
          </a:prstGeom>
          <a:noFill/>
          <a:ln w="0">
            <a:noFill/>
            <a:prstDash val="solid"/>
          </a:ln>
        </p:spPr>
        <p:txBody>
          <a:bodyPr wrap="square" lIns="0" tIns="0" rIns="0" bIns="0" anchor="ctr">
            <a:normAutofit/>
          </a:bodyPr>
          <a:lstStyle/>
          <a:p>
            <a:pPr algn="ctr">
              <a:lnSpc>
                <a:spcPct val="100000"/>
              </a:lnSpc>
              <a:buNone/>
              <a:defRPr sz="1050" b="1">
                <a:solidFill>
                  <a:srgbClr val="0A315C"/>
                </a:solidFill>
                <a:latin typeface="Avenir Next"/>
                <a:ea typeface="Avenir Next"/>
                <a:cs typeface="Avenir Next"/>
              </a:defRPr>
            </a:pPr>
            <a:r>
              <a:rPr sz="1050" b="1">
                <a:solidFill>
                  <a:srgbClr val="0A315C"/>
                </a:solidFill>
                <a:latin typeface="Avenir Next"/>
                <a:ea typeface="Avenir Next"/>
                <a:cs typeface="Avenir Next"/>
              </a:rPr>
              <a:t>FIND THE GIFT</a:t>
            </a:r>
          </a:p>
        </p:txBody>
      </p:sp>
      <p:sp>
        <p:nvSpPr>
          <p:cNvPr id="26" name="Rectangle 25">
            <a:extLst>
              <a:ext uri="{FF2B5EF4-FFF2-40B4-BE49-F238E27FC236}">
                <a16:creationId xmlns:a16="http://schemas.microsoft.com/office/drawing/2014/main" id="{90EB2EC8-525F-42E3-BA81-FA548CC0C6E1}"/>
              </a:ext>
            </a:extLst>
          </p:cNvPr>
          <p:cNvSpPr>
            <a:spLocks noGrp="1"/>
          </p:cNvSpPr>
          <p:nvPr/>
        </p:nvSpPr>
        <p:spPr>
          <a:xfrm>
            <a:off x="3276600" y="2800350"/>
            <a:ext cx="1352550" cy="457200"/>
          </a:xfrm>
          <a:prstGeom prst="rect">
            <a:avLst/>
          </a:prstGeom>
          <a:noFill/>
          <a:ln w="0">
            <a:noFill/>
            <a:prstDash val="solid"/>
          </a:ln>
        </p:spPr>
        <p:txBody>
          <a:bodyPr wrap="square" lIns="0" tIns="0" rIns="0" bIns="0" anchor="ctr">
            <a:normAutofit/>
          </a:bodyPr>
          <a:lstStyle/>
          <a:p>
            <a:pPr algn="ctr">
              <a:lnSpc>
                <a:spcPct val="100000"/>
              </a:lnSpc>
              <a:buNone/>
              <a:defRPr sz="1050" b="0">
                <a:solidFill>
                  <a:srgbClr val="203050"/>
                </a:solidFill>
                <a:latin typeface="Avenir Next"/>
                <a:ea typeface="Avenir Next"/>
                <a:cs typeface="Avenir Next"/>
              </a:defRPr>
            </a:pPr>
            <a:r>
              <a:rPr sz="1050" b="0">
                <a:solidFill>
                  <a:srgbClr val="203050"/>
                </a:solidFill>
                <a:latin typeface="Avenir Next"/>
                <a:ea typeface="Avenir Next"/>
                <a:cs typeface="Avenir Next"/>
              </a:rPr>
              <a:t>give it one action today</a:t>
            </a:r>
          </a:p>
        </p:txBody>
      </p:sp>
      <p:sp>
        <p:nvSpPr>
          <p:cNvPr id="27" name="Oval 26">
            <a:extLst>
              <a:ext uri="{FF2B5EF4-FFF2-40B4-BE49-F238E27FC236}">
                <a16:creationId xmlns:a16="http://schemas.microsoft.com/office/drawing/2014/main" id="{28262E76-55AD-411F-975A-B932799DE722}"/>
              </a:ext>
            </a:extLst>
          </p:cNvPr>
          <p:cNvSpPr>
            <a:spLocks noGrp="1"/>
          </p:cNvSpPr>
          <p:nvPr/>
        </p:nvSpPr>
        <p:spPr>
          <a:xfrm>
            <a:off x="5105400" y="3048000"/>
            <a:ext cx="1981200" cy="1485900"/>
          </a:xfrm>
          <a:prstGeom prst="ellipse">
            <a:avLst/>
          </a:prstGeom>
          <a:solidFill>
            <a:srgbClr val="0A315C"/>
          </a:solidFill>
          <a:ln w="0">
            <a:noFill/>
            <a:prstDash val="solid"/>
          </a:ln>
        </p:spPr>
        <p:txBody>
          <a:bodyPr/>
          <a:lstStyle/>
          <a:p>
            <a:endParaRPr lang="en-US"/>
          </a:p>
        </p:txBody>
      </p:sp>
      <p:sp>
        <p:nvSpPr>
          <p:cNvPr id="28" name="Rectangle 27">
            <a:extLst>
              <a:ext uri="{FF2B5EF4-FFF2-40B4-BE49-F238E27FC236}">
                <a16:creationId xmlns:a16="http://schemas.microsoft.com/office/drawing/2014/main" id="{386D810A-2050-4E2B-BDC3-ABC3598319D8}"/>
              </a:ext>
            </a:extLst>
          </p:cNvPr>
          <p:cNvSpPr>
            <a:spLocks noGrp="1"/>
          </p:cNvSpPr>
          <p:nvPr/>
        </p:nvSpPr>
        <p:spPr>
          <a:xfrm>
            <a:off x="5410200" y="3257550"/>
            <a:ext cx="1371600" cy="990600"/>
          </a:xfrm>
          <a:prstGeom prst="rect">
            <a:avLst/>
          </a:prstGeom>
          <a:noFill/>
          <a:ln w="0">
            <a:noFill/>
            <a:prstDash val="solid"/>
          </a:ln>
        </p:spPr>
        <p:txBody>
          <a:bodyPr wrap="square" lIns="0" tIns="0" rIns="0" bIns="0" anchor="ctr">
            <a:normAutofit/>
          </a:bodyPr>
          <a:lstStyle/>
          <a:p>
            <a:pPr algn="ctr">
              <a:lnSpc>
                <a:spcPct val="82000"/>
              </a:lnSpc>
              <a:buNone/>
              <a:defRPr sz="1650" b="0">
                <a:solidFill>
                  <a:srgbClr val="FAF9F6"/>
                </a:solidFill>
                <a:latin typeface="Didot"/>
                <a:ea typeface="Didot"/>
                <a:cs typeface="Didot"/>
              </a:defRPr>
            </a:pPr>
            <a:r>
              <a:rPr sz="1650" b="0">
                <a:solidFill>
                  <a:srgbClr val="FAF9F6"/>
                </a:solidFill>
                <a:latin typeface="Didot"/>
                <a:ea typeface="Didot"/>
                <a:cs typeface="Didot"/>
              </a:rPr>
              <a:t>SHADOW</a:t>
            </a:r>
          </a:p>
          <a:p>
            <a:pPr algn="ctr">
              <a:lnSpc>
                <a:spcPct val="82000"/>
              </a:lnSpc>
              <a:buNone/>
              <a:defRPr sz="1650" b="0">
                <a:solidFill>
                  <a:srgbClr val="FAF9F6"/>
                </a:solidFill>
                <a:latin typeface="Didot"/>
                <a:ea typeface="Didot"/>
                <a:cs typeface="Didot"/>
              </a:defRPr>
            </a:pPr>
            <a:r>
              <a:rPr sz="1650" b="0">
                <a:solidFill>
                  <a:srgbClr val="FAF9F6"/>
                </a:solidFill>
                <a:latin typeface="Didot"/>
                <a:ea typeface="Didot"/>
                <a:cs typeface="Didot"/>
              </a:rPr>
              <a:t>↓</a:t>
            </a:r>
          </a:p>
          <a:p>
            <a:pPr algn="ctr">
              <a:lnSpc>
                <a:spcPct val="82000"/>
              </a:lnSpc>
              <a:buNone/>
              <a:defRPr sz="1650" b="0">
                <a:solidFill>
                  <a:srgbClr val="FAF9F6"/>
                </a:solidFill>
                <a:latin typeface="Didot"/>
                <a:ea typeface="Didot"/>
                <a:cs typeface="Didot"/>
              </a:defRPr>
            </a:pPr>
            <a:r>
              <a:rPr sz="1650" b="0">
                <a:solidFill>
                  <a:srgbClr val="FAF9F6"/>
                </a:solidFill>
                <a:latin typeface="Didot"/>
                <a:ea typeface="Didot"/>
                <a:cs typeface="Didot"/>
              </a:rPr>
              <a:t>GIFT</a:t>
            </a:r>
          </a:p>
        </p:txBody>
      </p:sp>
      <p:sp>
        <p:nvSpPr>
          <p:cNvPr id="29" name="Rectangle 28">
            <a:extLst>
              <a:ext uri="{FF2B5EF4-FFF2-40B4-BE49-F238E27FC236}">
                <a16:creationId xmlns:a16="http://schemas.microsoft.com/office/drawing/2014/main" id="{346AC237-2987-4C16-A996-03AAA9980B00}"/>
              </a:ext>
            </a:extLst>
          </p:cNvPr>
          <p:cNvSpPr>
            <a:spLocks noGrp="1"/>
          </p:cNvSpPr>
          <p:nvPr/>
        </p:nvSpPr>
        <p:spPr>
          <a:xfrm>
            <a:off x="1905000" y="5981700"/>
            <a:ext cx="8382000" cy="266700"/>
          </a:xfrm>
          <a:prstGeom prst="rect">
            <a:avLst/>
          </a:prstGeom>
          <a:noFill/>
          <a:ln w="0">
            <a:noFill/>
            <a:prstDash val="solid"/>
          </a:ln>
        </p:spPr>
        <p:txBody>
          <a:bodyPr wrap="square" lIns="0" tIns="0" rIns="0" bIns="0" anchor="t">
            <a:normAutofit/>
          </a:bodyPr>
          <a:lstStyle/>
          <a:p>
            <a:pPr algn="ctr">
              <a:lnSpc>
                <a:spcPct val="100000"/>
              </a:lnSpc>
              <a:buNone/>
              <a:defRPr sz="1275" b="0">
                <a:solidFill>
                  <a:srgbClr val="823D39"/>
                </a:solidFill>
                <a:latin typeface="Avenir Next"/>
                <a:ea typeface="Avenir Next"/>
                <a:cs typeface="Avenir Next"/>
              </a:defRPr>
            </a:pPr>
            <a:r>
              <a:rPr sz="1275" b="0">
                <a:solidFill>
                  <a:srgbClr val="823D39"/>
                </a:solidFill>
                <a:latin typeface="Avenir Next"/>
                <a:ea typeface="Avenir Next"/>
                <a:cs typeface="Avenir Next"/>
              </a:rPr>
              <a:t>Deep or traumatic material needs a qualified companion.</a:t>
            </a:r>
          </a:p>
        </p:txBody>
      </p:sp>
      <p:sp>
        <p:nvSpPr>
          <p:cNvPr id="30" name="Rectangle 29">
            <a:extLst>
              <a:ext uri="{FF2B5EF4-FFF2-40B4-BE49-F238E27FC236}">
                <a16:creationId xmlns:a16="http://schemas.microsoft.com/office/drawing/2014/main" id="{3C508351-A20A-4373-B752-D4DCAF958887}"/>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31" name="Rectangle 30">
            <a:extLst>
              <a:ext uri="{FF2B5EF4-FFF2-40B4-BE49-F238E27FC236}">
                <a16:creationId xmlns:a16="http://schemas.microsoft.com/office/drawing/2014/main" id="{CB15C343-88C5-4248-8B1C-76216FFFE8D1}"/>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20</a:t>
            </a:r>
          </a:p>
        </p:txBody>
      </p:sp>
    </p:spTree>
    <p:extLst>
      <p:ext uri="{BB962C8B-B14F-4D97-AF65-F5344CB8AC3E}">
        <p14:creationId xmlns:p14="http://schemas.microsoft.com/office/powerpoint/2010/main" val="663190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315C"/>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F9E8D13-6D86-4BBE-AD15-E1A6EEE7D332}"/>
              </a:ext>
            </a:extLst>
          </p:cNvPr>
          <p:cNvSpPr>
            <a:spLocks noGrp="1"/>
          </p:cNvSpPr>
          <p:nvPr/>
        </p:nvSpPr>
        <p:spPr>
          <a:xfrm>
            <a:off x="0" y="0"/>
            <a:ext cx="5810250" cy="6858000"/>
          </a:xfrm>
          <a:prstGeom prst="rect">
            <a:avLst/>
          </a:prstGeom>
          <a:gradFill>
            <a:gsLst>
              <a:gs pos="0">
                <a:srgbClr val="0A315C">
                  <a:alpha val="96000"/>
                </a:srgbClr>
              </a:gs>
              <a:gs pos="72000">
                <a:srgbClr val="0A315C">
                  <a:alpha val="84000"/>
                </a:srgbClr>
              </a:gs>
              <a:gs pos="100000">
                <a:srgbClr val="0A315C">
                  <a:alpha val="0"/>
                </a:srgbClr>
              </a:gs>
            </a:gsLst>
            <a:lin ang="5400000"/>
          </a:gradFill>
          <a:ln w="0">
            <a:noFill/>
            <a:prstDash val="solid"/>
          </a:ln>
        </p:spPr>
        <p:txBody>
          <a:bodyPr/>
          <a:lstStyle/>
          <a:p>
            <a:endParaRPr lang="en-US"/>
          </a:p>
        </p:txBody>
      </p:sp>
      <p:sp>
        <p:nvSpPr>
          <p:cNvPr id="3" name="Rectangle 2">
            <a:extLst>
              <a:ext uri="{FF2B5EF4-FFF2-40B4-BE49-F238E27FC236}">
                <a16:creationId xmlns:a16="http://schemas.microsoft.com/office/drawing/2014/main" id="{CDE91981-2DBD-49B1-AB1E-3928DC1594FF}"/>
              </a:ext>
            </a:extLst>
          </p:cNvPr>
          <p:cNvSpPr>
            <a:spLocks noGrp="1"/>
          </p:cNvSpPr>
          <p:nvPr/>
        </p:nvSpPr>
        <p:spPr>
          <a:xfrm>
            <a:off x="609600" y="609600"/>
            <a:ext cx="4762500" cy="876300"/>
          </a:xfrm>
          <a:prstGeom prst="rect">
            <a:avLst/>
          </a:prstGeom>
          <a:noFill/>
          <a:ln w="0">
            <a:noFill/>
            <a:prstDash val="solid"/>
          </a:ln>
        </p:spPr>
        <p:txBody>
          <a:bodyPr wrap="square" lIns="0" tIns="0" rIns="0" bIns="0" anchor="t">
            <a:normAutofit fontScale="85185"/>
          </a:bodyPr>
          <a:lstStyle/>
          <a:p>
            <a:pPr algn="l">
              <a:lnSpc>
                <a:spcPct val="100000"/>
              </a:lnSpc>
              <a:buNone/>
              <a:defRPr sz="3375" b="0">
                <a:solidFill>
                  <a:srgbClr val="FAF9F6"/>
                </a:solidFill>
                <a:latin typeface="Didot"/>
                <a:ea typeface="Didot"/>
                <a:cs typeface="Didot"/>
              </a:defRPr>
            </a:pPr>
            <a:r>
              <a:rPr sz="3375" b="0">
                <a:solidFill>
                  <a:srgbClr val="FAF9F6"/>
                </a:solidFill>
                <a:latin typeface="Didot"/>
                <a:ea typeface="Didot"/>
                <a:cs typeface="Didot"/>
              </a:rPr>
              <a:t>Choose. Return. Spend the peace.</a:t>
            </a:r>
          </a:p>
        </p:txBody>
      </p:sp>
      <p:sp>
        <p:nvSpPr>
          <p:cNvPr id="4" name="Rectangle 3">
            <a:extLst>
              <a:ext uri="{FF2B5EF4-FFF2-40B4-BE49-F238E27FC236}">
                <a16:creationId xmlns:a16="http://schemas.microsoft.com/office/drawing/2014/main" id="{F1C7BB2A-E38F-4063-8C78-E51F65BDE216}"/>
              </a:ext>
            </a:extLst>
          </p:cNvPr>
          <p:cNvSpPr>
            <a:spLocks noGrp="1"/>
          </p:cNvSpPr>
          <p:nvPr/>
        </p:nvSpPr>
        <p:spPr>
          <a:xfrm>
            <a:off x="609600" y="2190750"/>
            <a:ext cx="4476750" cy="1238250"/>
          </a:xfrm>
          <a:prstGeom prst="rect">
            <a:avLst/>
          </a:prstGeom>
          <a:noFill/>
          <a:ln w="0">
            <a:noFill/>
            <a:prstDash val="solid"/>
          </a:ln>
        </p:spPr>
        <p:txBody>
          <a:bodyPr wrap="square" lIns="0" tIns="0" rIns="0" bIns="0" anchor="t">
            <a:normAutofit/>
          </a:bodyPr>
          <a:lstStyle/>
          <a:p>
            <a:pPr algn="l">
              <a:lnSpc>
                <a:spcPct val="104000"/>
              </a:lnSpc>
              <a:buNone/>
              <a:defRPr sz="2700" b="0">
                <a:solidFill>
                  <a:srgbClr val="D2B06C"/>
                </a:solidFill>
                <a:latin typeface="Didot"/>
                <a:ea typeface="Didot"/>
                <a:cs typeface="Didot"/>
              </a:defRPr>
            </a:pPr>
            <a:r>
              <a:rPr sz="2700" b="0">
                <a:solidFill>
                  <a:srgbClr val="D2B06C"/>
                </a:solidFill>
                <a:latin typeface="Didot"/>
                <a:ea typeface="Didot"/>
                <a:cs typeface="Didot"/>
              </a:rPr>
              <a:t>Peace becomes real when another person receives it.</a:t>
            </a:r>
          </a:p>
        </p:txBody>
      </p:sp>
      <p:sp>
        <p:nvSpPr>
          <p:cNvPr id="5" name="Rectangle 4">
            <a:extLst>
              <a:ext uri="{FF2B5EF4-FFF2-40B4-BE49-F238E27FC236}">
                <a16:creationId xmlns:a16="http://schemas.microsoft.com/office/drawing/2014/main" id="{B4BE2794-3FF7-4569-A906-087612932372}"/>
              </a:ext>
            </a:extLst>
          </p:cNvPr>
          <p:cNvSpPr>
            <a:spLocks noGrp="1"/>
          </p:cNvSpPr>
          <p:nvPr/>
        </p:nvSpPr>
        <p:spPr>
          <a:xfrm>
            <a:off x="628650" y="4000500"/>
            <a:ext cx="4095750" cy="1200150"/>
          </a:xfrm>
          <a:prstGeom prst="rect">
            <a:avLst/>
          </a:prstGeom>
          <a:noFill/>
          <a:ln w="0">
            <a:noFill/>
            <a:prstDash val="solid"/>
          </a:ln>
        </p:spPr>
        <p:txBody>
          <a:bodyPr wrap="square" lIns="0" tIns="0" rIns="0" bIns="0" anchor="t">
            <a:normAutofit/>
          </a:bodyPr>
          <a:lstStyle/>
          <a:p>
            <a:pPr algn="l">
              <a:lnSpc>
                <a:spcPct val="115000"/>
              </a:lnSpc>
              <a:buNone/>
              <a:defRPr sz="1650" b="0">
                <a:solidFill>
                  <a:srgbClr val="FFFFFF">
                    <a:alpha val="84000"/>
                  </a:srgbClr>
                </a:solidFill>
                <a:latin typeface="Avenir Next"/>
                <a:ea typeface="Avenir Next"/>
                <a:cs typeface="Avenir Next"/>
              </a:defRPr>
            </a:pPr>
            <a:r>
              <a:rPr sz="1650" b="0">
                <a:solidFill>
                  <a:srgbClr val="FFFFFF">
                    <a:alpha val="84000"/>
                  </a:srgbClr>
                </a:solidFill>
                <a:latin typeface="Avenir Next"/>
                <a:ea typeface="Avenir Next"/>
                <a:cs typeface="Avenir Next"/>
              </a:rPr>
              <a:t>The settled state crosses the interval into one small action, then returns to the household and the wider field.</a:t>
            </a:r>
          </a:p>
        </p:txBody>
      </p:sp>
      <p:sp>
        <p:nvSpPr>
          <p:cNvPr id="6" name="Rectangle 5">
            <a:extLst>
              <a:ext uri="{FF2B5EF4-FFF2-40B4-BE49-F238E27FC236}">
                <a16:creationId xmlns:a16="http://schemas.microsoft.com/office/drawing/2014/main" id="{F1CF301D-4E8A-4A8D-A725-EED33CF1B658}"/>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Fundamental Peace: The Source Book</a:t>
            </a:r>
          </a:p>
        </p:txBody>
      </p:sp>
      <p:sp>
        <p:nvSpPr>
          <p:cNvPr id="7" name="Rounded Rectangle 6">
            <a:extLst>
              <a:ext uri="{FF2B5EF4-FFF2-40B4-BE49-F238E27FC236}">
                <a16:creationId xmlns:a16="http://schemas.microsoft.com/office/drawing/2014/main" id="{9DF29070-9417-44CE-B7BE-46B2D44A40AC}"/>
              </a:ext>
            </a:extLst>
          </p:cNvPr>
          <p:cNvSpPr>
            <a:spLocks noGrp="1"/>
          </p:cNvSpPr>
          <p:nvPr/>
        </p:nvSpPr>
        <p:spPr>
          <a:xfrm>
            <a:off x="10991850" y="6457950"/>
            <a:ext cx="723900" cy="285750"/>
          </a:xfrm>
          <a:prstGeom prst="roundRect">
            <a:avLst>
              <a:gd name="adj" fmla="val 26667"/>
            </a:avLst>
          </a:prstGeom>
          <a:solidFill>
            <a:srgbClr val="0A315C">
              <a:alpha val="82000"/>
            </a:srgbClr>
          </a:solidFill>
          <a:ln w="0">
            <a:noFill/>
            <a:prstDash val="solid"/>
          </a:ln>
        </p:spPr>
        <p:txBody>
          <a:bodyPr/>
          <a:lstStyle/>
          <a:p>
            <a:endParaRPr lang="en-US"/>
          </a:p>
        </p:txBody>
      </p:sp>
      <p:sp>
        <p:nvSpPr>
          <p:cNvPr id="8" name="Rectangle 7">
            <a:extLst>
              <a:ext uri="{FF2B5EF4-FFF2-40B4-BE49-F238E27FC236}">
                <a16:creationId xmlns:a16="http://schemas.microsoft.com/office/drawing/2014/main" id="{B853E8DF-B0CD-4710-9911-28166F1A4EDF}"/>
              </a:ext>
            </a:extLst>
          </p:cNvPr>
          <p:cNvSpPr>
            <a:spLocks noGrp="1"/>
          </p:cNvSpPr>
          <p:nvPr/>
        </p:nvSpPr>
        <p:spPr>
          <a:xfrm>
            <a:off x="11125200" y="6524625"/>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AF9F6"/>
                </a:solidFill>
                <a:latin typeface="Avenir Next"/>
                <a:ea typeface="Avenir Next"/>
                <a:cs typeface="Avenir Next"/>
              </a:defRPr>
            </a:pPr>
            <a:r>
              <a:rPr sz="975" b="1">
                <a:solidFill>
                  <a:srgbClr val="FAF9F6"/>
                </a:solidFill>
                <a:latin typeface="Avenir Next"/>
                <a:ea typeface="Avenir Next"/>
                <a:cs typeface="Avenir Next"/>
              </a:rPr>
              <a:t>21</a:t>
            </a:r>
          </a:p>
        </p:txBody>
      </p:sp>
    </p:spTree>
    <p:extLst>
      <p:ext uri="{BB962C8B-B14F-4D97-AF65-F5344CB8AC3E}">
        <p14:creationId xmlns:p14="http://schemas.microsoft.com/office/powerpoint/2010/main" val="474864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F0F4"/>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26E73A5-6366-4750-8FD9-110C023C9900}"/>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0A315C"/>
                </a:solidFill>
                <a:latin typeface="Didot"/>
                <a:ea typeface="Didot"/>
                <a:cs typeface="Didot"/>
              </a:defRPr>
            </a:pPr>
            <a:r>
              <a:rPr sz="3600" b="0">
                <a:solidFill>
                  <a:srgbClr val="0A315C"/>
                </a:solidFill>
                <a:latin typeface="Didot"/>
                <a:ea typeface="Didot"/>
                <a:cs typeface="Didot"/>
              </a:rPr>
              <a:t>The scales of return</a:t>
            </a:r>
          </a:p>
        </p:txBody>
      </p:sp>
      <p:sp>
        <p:nvSpPr>
          <p:cNvPr id="2" name="Oval 1">
            <a:extLst>
              <a:ext uri="{FF2B5EF4-FFF2-40B4-BE49-F238E27FC236}">
                <a16:creationId xmlns:a16="http://schemas.microsoft.com/office/drawing/2014/main" id="{07545526-266F-4C51-BBC3-A48DE2250E21}"/>
              </a:ext>
            </a:extLst>
          </p:cNvPr>
          <p:cNvSpPr>
            <a:spLocks noGrp="1"/>
          </p:cNvSpPr>
          <p:nvPr/>
        </p:nvSpPr>
        <p:spPr>
          <a:xfrm>
            <a:off x="4143375" y="1722834"/>
            <a:ext cx="6191250" cy="3869531"/>
          </a:xfrm>
          <a:prstGeom prst="ellipse">
            <a:avLst/>
          </a:prstGeom>
          <a:noFill/>
          <a:ln w="28575">
            <a:solidFill>
              <a:srgbClr val="0A315C"/>
            </a:solidFill>
            <a:prstDash val="solid"/>
          </a:ln>
        </p:spPr>
        <p:txBody>
          <a:bodyPr/>
          <a:lstStyle/>
          <a:p>
            <a:endParaRPr lang="en-US"/>
          </a:p>
        </p:txBody>
      </p:sp>
      <p:sp>
        <p:nvSpPr>
          <p:cNvPr id="3" name="Oval 2">
            <a:extLst>
              <a:ext uri="{FF2B5EF4-FFF2-40B4-BE49-F238E27FC236}">
                <a16:creationId xmlns:a16="http://schemas.microsoft.com/office/drawing/2014/main" id="{24EC472E-36E1-4C39-A9CD-2973AAD26C86}"/>
              </a:ext>
            </a:extLst>
          </p:cNvPr>
          <p:cNvSpPr>
            <a:spLocks noGrp="1"/>
          </p:cNvSpPr>
          <p:nvPr/>
        </p:nvSpPr>
        <p:spPr>
          <a:xfrm>
            <a:off x="4762500" y="2109788"/>
            <a:ext cx="4953000" cy="3095625"/>
          </a:xfrm>
          <a:prstGeom prst="ellipse">
            <a:avLst/>
          </a:prstGeom>
          <a:noFill/>
          <a:ln w="19050">
            <a:solidFill>
              <a:srgbClr val="93B5CD"/>
            </a:solidFill>
            <a:prstDash val="solid"/>
          </a:ln>
        </p:spPr>
        <p:txBody>
          <a:bodyPr/>
          <a:lstStyle/>
          <a:p>
            <a:endParaRPr lang="en-US"/>
          </a:p>
        </p:txBody>
      </p:sp>
      <p:sp>
        <p:nvSpPr>
          <p:cNvPr id="4" name="Oval 3">
            <a:extLst>
              <a:ext uri="{FF2B5EF4-FFF2-40B4-BE49-F238E27FC236}">
                <a16:creationId xmlns:a16="http://schemas.microsoft.com/office/drawing/2014/main" id="{0931E6BC-D288-4D40-ABD3-C50CAB84D63B}"/>
              </a:ext>
            </a:extLst>
          </p:cNvPr>
          <p:cNvSpPr>
            <a:spLocks noGrp="1"/>
          </p:cNvSpPr>
          <p:nvPr/>
        </p:nvSpPr>
        <p:spPr>
          <a:xfrm>
            <a:off x="5334000" y="2466975"/>
            <a:ext cx="3810000" cy="2381250"/>
          </a:xfrm>
          <a:prstGeom prst="ellipse">
            <a:avLst/>
          </a:prstGeom>
          <a:noFill/>
          <a:ln w="19050">
            <a:solidFill>
              <a:srgbClr val="93B5CD"/>
            </a:solidFill>
            <a:prstDash val="solid"/>
          </a:ln>
        </p:spPr>
        <p:txBody>
          <a:bodyPr/>
          <a:lstStyle/>
          <a:p>
            <a:endParaRPr lang="en-US"/>
          </a:p>
        </p:txBody>
      </p:sp>
      <p:sp>
        <p:nvSpPr>
          <p:cNvPr id="5" name="Oval 4">
            <a:extLst>
              <a:ext uri="{FF2B5EF4-FFF2-40B4-BE49-F238E27FC236}">
                <a16:creationId xmlns:a16="http://schemas.microsoft.com/office/drawing/2014/main" id="{2B871F49-993F-4035-BCE7-2D54FC139030}"/>
              </a:ext>
            </a:extLst>
          </p:cNvPr>
          <p:cNvSpPr>
            <a:spLocks noGrp="1"/>
          </p:cNvSpPr>
          <p:nvPr/>
        </p:nvSpPr>
        <p:spPr>
          <a:xfrm>
            <a:off x="5905500" y="2824163"/>
            <a:ext cx="2667000" cy="1666875"/>
          </a:xfrm>
          <a:prstGeom prst="ellipse">
            <a:avLst/>
          </a:prstGeom>
          <a:noFill/>
          <a:ln w="19050">
            <a:solidFill>
              <a:srgbClr val="93B5CD"/>
            </a:solidFill>
            <a:prstDash val="solid"/>
          </a:ln>
        </p:spPr>
        <p:txBody>
          <a:bodyPr/>
          <a:lstStyle/>
          <a:p>
            <a:endParaRPr lang="en-US"/>
          </a:p>
        </p:txBody>
      </p:sp>
      <p:sp>
        <p:nvSpPr>
          <p:cNvPr id="6" name="Oval 5">
            <a:extLst>
              <a:ext uri="{FF2B5EF4-FFF2-40B4-BE49-F238E27FC236}">
                <a16:creationId xmlns:a16="http://schemas.microsoft.com/office/drawing/2014/main" id="{EE75E0B2-080C-4C2A-AFFD-AA693BDD0551}"/>
              </a:ext>
            </a:extLst>
          </p:cNvPr>
          <p:cNvSpPr>
            <a:spLocks noGrp="1"/>
          </p:cNvSpPr>
          <p:nvPr/>
        </p:nvSpPr>
        <p:spPr>
          <a:xfrm>
            <a:off x="6429375" y="3151584"/>
            <a:ext cx="1619250" cy="1012031"/>
          </a:xfrm>
          <a:prstGeom prst="ellipse">
            <a:avLst/>
          </a:prstGeom>
          <a:solidFill>
            <a:srgbClr val="D2B06C">
              <a:alpha val="28000"/>
            </a:srgbClr>
          </a:solidFill>
          <a:ln w="19050">
            <a:solidFill>
              <a:srgbClr val="93B5CD"/>
            </a:solidFill>
            <a:prstDash val="solid"/>
          </a:ln>
        </p:spPr>
        <p:txBody>
          <a:bodyPr/>
          <a:lstStyle/>
          <a:p>
            <a:endParaRPr lang="en-US"/>
          </a:p>
        </p:txBody>
      </p:sp>
      <p:sp>
        <p:nvSpPr>
          <p:cNvPr id="7" name="Rectangle 6">
            <a:extLst>
              <a:ext uri="{FF2B5EF4-FFF2-40B4-BE49-F238E27FC236}">
                <a16:creationId xmlns:a16="http://schemas.microsoft.com/office/drawing/2014/main" id="{BFE7D622-6510-41CF-884F-7D39E6BC5AA4}"/>
              </a:ext>
            </a:extLst>
          </p:cNvPr>
          <p:cNvSpPr>
            <a:spLocks noGrp="1"/>
          </p:cNvSpPr>
          <p:nvPr/>
        </p:nvSpPr>
        <p:spPr>
          <a:xfrm>
            <a:off x="6115050" y="4011216"/>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HOUSEHOLD</a:t>
            </a:r>
          </a:p>
        </p:txBody>
      </p:sp>
      <p:sp>
        <p:nvSpPr>
          <p:cNvPr id="8" name="Rectangle 7">
            <a:extLst>
              <a:ext uri="{FF2B5EF4-FFF2-40B4-BE49-F238E27FC236}">
                <a16:creationId xmlns:a16="http://schemas.microsoft.com/office/drawing/2014/main" id="{46BF9E75-929A-4E81-A338-84A59D364E18}"/>
              </a:ext>
            </a:extLst>
          </p:cNvPr>
          <p:cNvSpPr>
            <a:spLocks noGrp="1"/>
          </p:cNvSpPr>
          <p:nvPr/>
        </p:nvSpPr>
        <p:spPr>
          <a:xfrm>
            <a:off x="6115050" y="4338638"/>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ORGANIZATION</a:t>
            </a:r>
          </a:p>
        </p:txBody>
      </p:sp>
      <p:sp>
        <p:nvSpPr>
          <p:cNvPr id="9" name="Rectangle 8">
            <a:extLst>
              <a:ext uri="{FF2B5EF4-FFF2-40B4-BE49-F238E27FC236}">
                <a16:creationId xmlns:a16="http://schemas.microsoft.com/office/drawing/2014/main" id="{5C6ABD31-8822-426B-9472-0F9CC7B6E581}"/>
              </a:ext>
            </a:extLst>
          </p:cNvPr>
          <p:cNvSpPr>
            <a:spLocks noGrp="1"/>
          </p:cNvSpPr>
          <p:nvPr/>
        </p:nvSpPr>
        <p:spPr>
          <a:xfrm>
            <a:off x="6115050" y="4695825"/>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CITY</a:t>
            </a:r>
          </a:p>
        </p:txBody>
      </p:sp>
      <p:sp>
        <p:nvSpPr>
          <p:cNvPr id="10" name="Rectangle 9">
            <a:extLst>
              <a:ext uri="{FF2B5EF4-FFF2-40B4-BE49-F238E27FC236}">
                <a16:creationId xmlns:a16="http://schemas.microsoft.com/office/drawing/2014/main" id="{53876293-5D40-4EB0-AC95-72879957E1CE}"/>
              </a:ext>
            </a:extLst>
          </p:cNvPr>
          <p:cNvSpPr>
            <a:spLocks noGrp="1"/>
          </p:cNvSpPr>
          <p:nvPr/>
        </p:nvSpPr>
        <p:spPr>
          <a:xfrm>
            <a:off x="6115050" y="5053013"/>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050" b="1">
                <a:solidFill>
                  <a:srgbClr val="5D7489"/>
                </a:solidFill>
                <a:latin typeface="Avenir Next"/>
                <a:ea typeface="Avenir Next"/>
                <a:cs typeface="Avenir Next"/>
              </a:defRPr>
            </a:pPr>
            <a:r>
              <a:rPr sz="1050" b="1">
                <a:solidFill>
                  <a:srgbClr val="5D7489"/>
                </a:solidFill>
                <a:latin typeface="Avenir Next"/>
                <a:ea typeface="Avenir Next"/>
                <a:cs typeface="Avenir Next"/>
              </a:rPr>
              <a:t>AMONG NATIONS</a:t>
            </a:r>
          </a:p>
        </p:txBody>
      </p:sp>
      <p:sp>
        <p:nvSpPr>
          <p:cNvPr id="11" name="Rectangle 10">
            <a:extLst>
              <a:ext uri="{FF2B5EF4-FFF2-40B4-BE49-F238E27FC236}">
                <a16:creationId xmlns:a16="http://schemas.microsoft.com/office/drawing/2014/main" id="{CDBE3D68-480F-4DFD-95E4-4B74BCA3A2AA}"/>
              </a:ext>
            </a:extLst>
          </p:cNvPr>
          <p:cNvSpPr>
            <a:spLocks noGrp="1"/>
          </p:cNvSpPr>
          <p:nvPr/>
        </p:nvSpPr>
        <p:spPr>
          <a:xfrm>
            <a:off x="6115050" y="5439966"/>
            <a:ext cx="2247900" cy="266700"/>
          </a:xfrm>
          <a:prstGeom prst="rect">
            <a:avLst/>
          </a:prstGeom>
          <a:solidFill>
            <a:srgbClr val="E7F0F4"/>
          </a:solidFill>
          <a:ln w="0">
            <a:noFill/>
            <a:prstDash val="solid"/>
          </a:ln>
        </p:spPr>
        <p:txBody>
          <a:bodyPr wrap="square" lIns="0" tIns="0" rIns="0" bIns="0" anchor="ctr">
            <a:normAutofit/>
          </a:bodyPr>
          <a:lstStyle/>
          <a:p>
            <a:pPr algn="ctr">
              <a:lnSpc>
                <a:spcPct val="100000"/>
              </a:lnSpc>
              <a:buNone/>
              <a:defRPr sz="1200" b="1">
                <a:solidFill>
                  <a:srgbClr val="0A315C"/>
                </a:solidFill>
                <a:latin typeface="Avenir Next"/>
                <a:ea typeface="Avenir Next"/>
                <a:cs typeface="Avenir Next"/>
              </a:defRPr>
            </a:pPr>
            <a:r>
              <a:rPr sz="1200" b="1">
                <a:solidFill>
                  <a:srgbClr val="0A315C"/>
                </a:solidFill>
                <a:latin typeface="Avenir Next"/>
                <a:ea typeface="Avenir Next"/>
                <a:cs typeface="Avenir Next"/>
              </a:rPr>
              <a:t>TEN BILLION</a:t>
            </a:r>
          </a:p>
        </p:txBody>
      </p:sp>
      <p:sp>
        <p:nvSpPr>
          <p:cNvPr id="12" name="Rectangle 11">
            <a:extLst>
              <a:ext uri="{FF2B5EF4-FFF2-40B4-BE49-F238E27FC236}">
                <a16:creationId xmlns:a16="http://schemas.microsoft.com/office/drawing/2014/main" id="{A8ABF54C-3D75-4D84-B3DE-B94302AA624C}"/>
              </a:ext>
            </a:extLst>
          </p:cNvPr>
          <p:cNvSpPr>
            <a:spLocks noGrp="1"/>
          </p:cNvSpPr>
          <p:nvPr/>
        </p:nvSpPr>
        <p:spPr>
          <a:xfrm>
            <a:off x="666750" y="1428750"/>
            <a:ext cx="3429000" cy="914400"/>
          </a:xfrm>
          <a:prstGeom prst="rect">
            <a:avLst/>
          </a:prstGeom>
          <a:noFill/>
          <a:ln w="0">
            <a:noFill/>
            <a:prstDash val="solid"/>
          </a:ln>
        </p:spPr>
        <p:txBody>
          <a:bodyPr wrap="square" lIns="0" tIns="0" rIns="0" bIns="0" anchor="t">
            <a:normAutofit fontScale="89895"/>
          </a:bodyPr>
          <a:lstStyle/>
          <a:p>
            <a:pPr algn="l">
              <a:lnSpc>
                <a:spcPct val="105000"/>
              </a:lnSpc>
              <a:buNone/>
              <a:defRPr sz="2400" b="0">
                <a:solidFill>
                  <a:srgbClr val="0A315C"/>
                </a:solidFill>
                <a:latin typeface="Didot"/>
                <a:ea typeface="Didot"/>
                <a:cs typeface="Didot"/>
              </a:defRPr>
            </a:pPr>
            <a:r>
              <a:rPr sz="2400" b="0">
                <a:solidFill>
                  <a:srgbClr val="0A315C"/>
                </a:solidFill>
                <a:latin typeface="Didot"/>
                <a:ea typeface="Didot"/>
                <a:cs typeface="Didot"/>
              </a:rPr>
              <a:t>The same eight movements, at widening radius</a:t>
            </a:r>
          </a:p>
        </p:txBody>
      </p:sp>
      <p:sp>
        <p:nvSpPr>
          <p:cNvPr id="13" name="Rectangle 12">
            <a:extLst>
              <a:ext uri="{FF2B5EF4-FFF2-40B4-BE49-F238E27FC236}">
                <a16:creationId xmlns:a16="http://schemas.microsoft.com/office/drawing/2014/main" id="{B86142F8-CBEC-43D4-881D-42DAB549F287}"/>
              </a:ext>
            </a:extLst>
          </p:cNvPr>
          <p:cNvSpPr>
            <a:spLocks noGrp="1"/>
          </p:cNvSpPr>
          <p:nvPr/>
        </p:nvSpPr>
        <p:spPr>
          <a:xfrm>
            <a:off x="685800" y="2647950"/>
            <a:ext cx="704850" cy="38100"/>
          </a:xfrm>
          <a:prstGeom prst="rect">
            <a:avLst/>
          </a:prstGeom>
          <a:solidFill>
            <a:srgbClr val="D2B06C"/>
          </a:solidFill>
          <a:ln w="0">
            <a:noFill/>
            <a:prstDash val="solid"/>
          </a:ln>
        </p:spPr>
        <p:txBody>
          <a:bodyPr/>
          <a:lstStyle/>
          <a:p>
            <a:endParaRPr lang="en-US"/>
          </a:p>
        </p:txBody>
      </p:sp>
      <p:sp>
        <p:nvSpPr>
          <p:cNvPr id="14" name="Rectangle 13">
            <a:extLst>
              <a:ext uri="{FF2B5EF4-FFF2-40B4-BE49-F238E27FC236}">
                <a16:creationId xmlns:a16="http://schemas.microsoft.com/office/drawing/2014/main" id="{5ADCF3E7-11F3-4BD6-B49F-002CBF4CBCAD}"/>
              </a:ext>
            </a:extLst>
          </p:cNvPr>
          <p:cNvSpPr>
            <a:spLocks noGrp="1"/>
          </p:cNvSpPr>
          <p:nvPr/>
        </p:nvSpPr>
        <p:spPr>
          <a:xfrm>
            <a:off x="666750" y="3009900"/>
            <a:ext cx="3333750" cy="2000250"/>
          </a:xfrm>
          <a:prstGeom prst="rect">
            <a:avLst/>
          </a:prstGeom>
          <a:noFill/>
          <a:ln w="0">
            <a:noFill/>
            <a:prstDash val="solid"/>
          </a:ln>
        </p:spPr>
        <p:txBody>
          <a:bodyPr wrap="square" lIns="0" tIns="0" rIns="0" bIns="0" anchor="t">
            <a:normAutofit/>
          </a:bodyPr>
          <a:lstStyle/>
          <a:p>
            <a:pPr algn="l">
              <a:lnSpc>
                <a:spcPct val="118000"/>
              </a:lnSpc>
              <a:buNone/>
              <a:defRPr sz="1500" b="0">
                <a:solidFill>
                  <a:srgbClr val="203050"/>
                </a:solidFill>
                <a:latin typeface="Avenir Next"/>
                <a:ea typeface="Avenir Next"/>
                <a:cs typeface="Avenir Next"/>
              </a:defRPr>
            </a:pPr>
            <a:r>
              <a:rPr sz="1500" b="0">
                <a:solidFill>
                  <a:srgbClr val="203050"/>
                </a:solidFill>
                <a:latin typeface="Avenir Next"/>
                <a:ea typeface="Avenir Next"/>
                <a:cs typeface="Avenir Next"/>
              </a:rPr>
              <a:t>Repair at the table. Structural change at work. Civic places for encounter. Regulated rooms between nations.</a:t>
            </a:r>
          </a:p>
        </p:txBody>
      </p:sp>
      <p:sp>
        <p:nvSpPr>
          <p:cNvPr id="15" name="Rectangle 14">
            <a:extLst>
              <a:ext uri="{FF2B5EF4-FFF2-40B4-BE49-F238E27FC236}">
                <a16:creationId xmlns:a16="http://schemas.microsoft.com/office/drawing/2014/main" id="{4240233B-C523-4C02-BB91-341737038B90}"/>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5D7489"/>
                </a:solidFill>
                <a:latin typeface="Avenir Next"/>
                <a:ea typeface="Avenir Next"/>
                <a:cs typeface="Avenir Next"/>
              </a:defRPr>
            </a:pPr>
            <a:r>
              <a:rPr sz="975" b="0">
                <a:solidFill>
                  <a:srgbClr val="5D7489"/>
                </a:solidFill>
                <a:latin typeface="Avenir Next"/>
                <a:ea typeface="Avenir Next"/>
                <a:cs typeface="Avenir Next"/>
              </a:rPr>
              <a:t>Fundamental Peace: The Source Book</a:t>
            </a:r>
          </a:p>
        </p:txBody>
      </p:sp>
      <p:sp>
        <p:nvSpPr>
          <p:cNvPr id="16" name="Rectangle 15">
            <a:extLst>
              <a:ext uri="{FF2B5EF4-FFF2-40B4-BE49-F238E27FC236}">
                <a16:creationId xmlns:a16="http://schemas.microsoft.com/office/drawing/2014/main" id="{F7F4D2BF-4BEE-4DFD-B0BD-74E334CD468C}"/>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0A315C"/>
                </a:solidFill>
                <a:latin typeface="Avenir Next"/>
                <a:ea typeface="Avenir Next"/>
                <a:cs typeface="Avenir Next"/>
              </a:defRPr>
            </a:pPr>
            <a:r>
              <a:rPr sz="975" b="1">
                <a:solidFill>
                  <a:srgbClr val="0A315C"/>
                </a:solidFill>
                <a:latin typeface="Avenir Next"/>
                <a:ea typeface="Avenir Next"/>
                <a:cs typeface="Avenir Next"/>
              </a:rPr>
              <a:t>22</a:t>
            </a:r>
          </a:p>
        </p:txBody>
      </p:sp>
    </p:spTree>
    <p:extLst>
      <p:ext uri="{BB962C8B-B14F-4D97-AF65-F5344CB8AC3E}">
        <p14:creationId xmlns:p14="http://schemas.microsoft.com/office/powerpoint/2010/main" val="1924404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0A315C"/>
            </a:gs>
            <a:gs pos="100000">
              <a:srgbClr val="203050"/>
            </a:gs>
          </a:gsLst>
          <a:lin ang="8100000"/>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BEC55B-1D35-4621-A586-8A202368D671}"/>
              </a:ext>
            </a:extLst>
          </p:cNvPr>
          <p:cNvSpPr>
            <a:spLocks noGrp="1"/>
          </p:cNvSpPr>
          <p:nvPr/>
        </p:nvSpPr>
        <p:spPr>
          <a:xfrm>
            <a:off x="609600" y="400050"/>
            <a:ext cx="10668000" cy="609600"/>
          </a:xfrm>
          <a:prstGeom prst="rect">
            <a:avLst/>
          </a:prstGeom>
          <a:noFill/>
          <a:ln w="0">
            <a:noFill/>
            <a:prstDash val="solid"/>
          </a:ln>
        </p:spPr>
        <p:txBody>
          <a:bodyPr wrap="square" lIns="0" tIns="0" rIns="0" bIns="0" anchor="t">
            <a:normAutofit/>
          </a:bodyPr>
          <a:lstStyle/>
          <a:p>
            <a:pPr algn="l">
              <a:lnSpc>
                <a:spcPct val="100000"/>
              </a:lnSpc>
              <a:buNone/>
              <a:defRPr sz="3600" b="0">
                <a:solidFill>
                  <a:srgbClr val="FAF9F6"/>
                </a:solidFill>
                <a:latin typeface="Didot"/>
                <a:ea typeface="Didot"/>
                <a:cs typeface="Didot"/>
              </a:defRPr>
            </a:pPr>
            <a:r>
              <a:rPr sz="3600" b="0">
                <a:solidFill>
                  <a:srgbClr val="FAF9F6"/>
                </a:solidFill>
                <a:latin typeface="Didot"/>
                <a:ea typeface="Didot"/>
                <a:cs typeface="Didot"/>
              </a:rPr>
              <a:t>A dream with a denominator</a:t>
            </a:r>
          </a:p>
        </p:txBody>
      </p:sp>
      <p:sp>
        <p:nvSpPr>
          <p:cNvPr id="2" name="Rectangle 1">
            <a:extLst>
              <a:ext uri="{FF2B5EF4-FFF2-40B4-BE49-F238E27FC236}">
                <a16:creationId xmlns:a16="http://schemas.microsoft.com/office/drawing/2014/main" id="{A88CB76F-16DF-4C87-A56D-364D36A55237}"/>
              </a:ext>
            </a:extLst>
          </p:cNvPr>
          <p:cNvSpPr>
            <a:spLocks noGrp="1"/>
          </p:cNvSpPr>
          <p:nvPr/>
        </p:nvSpPr>
        <p:spPr>
          <a:xfrm>
            <a:off x="762000" y="2038350"/>
            <a:ext cx="2857500" cy="876300"/>
          </a:xfrm>
          <a:prstGeom prst="rect">
            <a:avLst/>
          </a:prstGeom>
          <a:noFill/>
          <a:ln w="0">
            <a:noFill/>
            <a:prstDash val="solid"/>
          </a:ln>
        </p:spPr>
        <p:txBody>
          <a:bodyPr wrap="square" lIns="0" tIns="0" rIns="0" bIns="0" anchor="ctr">
            <a:normAutofit/>
          </a:bodyPr>
          <a:lstStyle/>
          <a:p>
            <a:pPr algn="ctr">
              <a:lnSpc>
                <a:spcPct val="100000"/>
              </a:lnSpc>
              <a:buNone/>
              <a:defRPr sz="4050" b="0">
                <a:solidFill>
                  <a:srgbClr val="FAF9F6"/>
                </a:solidFill>
                <a:latin typeface="Didot"/>
                <a:ea typeface="Didot"/>
                <a:cs typeface="Didot"/>
              </a:defRPr>
            </a:pPr>
            <a:r>
              <a:rPr sz="4050" b="0">
                <a:solidFill>
                  <a:srgbClr val="FAF9F6"/>
                </a:solidFill>
                <a:latin typeface="Didot"/>
                <a:ea typeface="Didot"/>
                <a:cs typeface="Didot"/>
              </a:rPr>
              <a:t>25 million</a:t>
            </a:r>
          </a:p>
        </p:txBody>
      </p:sp>
      <p:sp>
        <p:nvSpPr>
          <p:cNvPr id="3" name="Rectangle 2">
            <a:extLst>
              <a:ext uri="{FF2B5EF4-FFF2-40B4-BE49-F238E27FC236}">
                <a16:creationId xmlns:a16="http://schemas.microsoft.com/office/drawing/2014/main" id="{0325FFA3-06A6-4A1D-B22A-2594F440D021}"/>
              </a:ext>
            </a:extLst>
          </p:cNvPr>
          <p:cNvSpPr>
            <a:spLocks noGrp="1"/>
          </p:cNvSpPr>
          <p:nvPr/>
        </p:nvSpPr>
        <p:spPr>
          <a:xfrm>
            <a:off x="952500" y="3124200"/>
            <a:ext cx="2476500" cy="32385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D2B06C"/>
                </a:solidFill>
                <a:latin typeface="Avenir Next"/>
                <a:ea typeface="Avenir Next"/>
                <a:cs typeface="Avenir Next"/>
              </a:defRPr>
            </a:pPr>
            <a:r>
              <a:rPr sz="1200" b="1">
                <a:solidFill>
                  <a:srgbClr val="D2B06C"/>
                </a:solidFill>
                <a:latin typeface="Avenir Next"/>
                <a:ea typeface="Avenir Next"/>
                <a:cs typeface="Avenir Next"/>
              </a:rPr>
              <a:t>CATALYSTS</a:t>
            </a:r>
          </a:p>
        </p:txBody>
      </p:sp>
      <p:sp>
        <p:nvSpPr>
          <p:cNvPr id="4" name="Rectangle 3">
            <a:extLst>
              <a:ext uri="{FF2B5EF4-FFF2-40B4-BE49-F238E27FC236}">
                <a16:creationId xmlns:a16="http://schemas.microsoft.com/office/drawing/2014/main" id="{D007F6E9-42C7-4C26-9939-6223A36858AC}"/>
              </a:ext>
            </a:extLst>
          </p:cNvPr>
          <p:cNvSpPr>
            <a:spLocks noGrp="1"/>
          </p:cNvSpPr>
          <p:nvPr/>
        </p:nvSpPr>
        <p:spPr>
          <a:xfrm>
            <a:off x="3733800" y="2667000"/>
            <a:ext cx="571500" cy="609600"/>
          </a:xfrm>
          <a:prstGeom prst="rect">
            <a:avLst/>
          </a:prstGeom>
          <a:noFill/>
          <a:ln w="0">
            <a:noFill/>
            <a:prstDash val="solid"/>
          </a:ln>
        </p:spPr>
        <p:txBody>
          <a:bodyPr wrap="square" lIns="0" tIns="0" rIns="0" bIns="0" anchor="t">
            <a:normAutofit/>
          </a:bodyPr>
          <a:lstStyle/>
          <a:p>
            <a:pPr algn="ctr">
              <a:lnSpc>
                <a:spcPct val="100000"/>
              </a:lnSpc>
              <a:buNone/>
              <a:defRPr sz="3900" b="0">
                <a:solidFill>
                  <a:srgbClr val="D2B06C"/>
                </a:solidFill>
                <a:latin typeface="Didot"/>
                <a:ea typeface="Didot"/>
                <a:cs typeface="Didot"/>
              </a:defRPr>
            </a:pPr>
            <a:r>
              <a:rPr sz="3900" b="0">
                <a:solidFill>
                  <a:srgbClr val="D2B06C"/>
                </a:solidFill>
                <a:latin typeface="Didot"/>
                <a:ea typeface="Didot"/>
                <a:cs typeface="Didot"/>
              </a:rPr>
              <a:t>×</a:t>
            </a:r>
          </a:p>
        </p:txBody>
      </p:sp>
      <p:sp>
        <p:nvSpPr>
          <p:cNvPr id="5" name="Rectangle 4">
            <a:extLst>
              <a:ext uri="{FF2B5EF4-FFF2-40B4-BE49-F238E27FC236}">
                <a16:creationId xmlns:a16="http://schemas.microsoft.com/office/drawing/2014/main" id="{1C512D70-0399-44E9-AAC0-D0C28A4EE8F4}"/>
              </a:ext>
            </a:extLst>
          </p:cNvPr>
          <p:cNvSpPr>
            <a:spLocks noGrp="1"/>
          </p:cNvSpPr>
          <p:nvPr/>
        </p:nvSpPr>
        <p:spPr>
          <a:xfrm>
            <a:off x="4419600" y="2038350"/>
            <a:ext cx="2857500" cy="876300"/>
          </a:xfrm>
          <a:prstGeom prst="rect">
            <a:avLst/>
          </a:prstGeom>
          <a:noFill/>
          <a:ln w="0">
            <a:noFill/>
            <a:prstDash val="solid"/>
          </a:ln>
        </p:spPr>
        <p:txBody>
          <a:bodyPr wrap="square" lIns="0" tIns="0" rIns="0" bIns="0" anchor="ctr">
            <a:normAutofit/>
          </a:bodyPr>
          <a:lstStyle/>
          <a:p>
            <a:pPr algn="ctr">
              <a:lnSpc>
                <a:spcPct val="100000"/>
              </a:lnSpc>
              <a:buNone/>
              <a:defRPr sz="4050" b="0">
                <a:solidFill>
                  <a:srgbClr val="FAF9F6"/>
                </a:solidFill>
                <a:latin typeface="Didot"/>
                <a:ea typeface="Didot"/>
                <a:cs typeface="Didot"/>
              </a:defRPr>
            </a:pPr>
            <a:r>
              <a:rPr sz="4050" b="0">
                <a:solidFill>
                  <a:srgbClr val="FAF9F6"/>
                </a:solidFill>
                <a:latin typeface="Didot"/>
                <a:ea typeface="Didot"/>
                <a:cs typeface="Didot"/>
              </a:rPr>
              <a:t>400 lives</a:t>
            </a:r>
          </a:p>
        </p:txBody>
      </p:sp>
      <p:sp>
        <p:nvSpPr>
          <p:cNvPr id="6" name="Rectangle 5">
            <a:extLst>
              <a:ext uri="{FF2B5EF4-FFF2-40B4-BE49-F238E27FC236}">
                <a16:creationId xmlns:a16="http://schemas.microsoft.com/office/drawing/2014/main" id="{152B64BE-5277-44D6-9FC2-B18BF66F78A4}"/>
              </a:ext>
            </a:extLst>
          </p:cNvPr>
          <p:cNvSpPr>
            <a:spLocks noGrp="1"/>
          </p:cNvSpPr>
          <p:nvPr/>
        </p:nvSpPr>
        <p:spPr>
          <a:xfrm>
            <a:off x="4610100" y="3124200"/>
            <a:ext cx="2476500" cy="32385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D2B06C"/>
                </a:solidFill>
                <a:latin typeface="Avenir Next"/>
                <a:ea typeface="Avenir Next"/>
                <a:cs typeface="Avenir Next"/>
              </a:defRPr>
            </a:pPr>
            <a:r>
              <a:rPr sz="1200" b="1">
                <a:solidFill>
                  <a:srgbClr val="D2B06C"/>
                </a:solidFill>
                <a:latin typeface="Avenir Next"/>
                <a:ea typeface="Avenir Next"/>
                <a:cs typeface="Avenir Next"/>
              </a:rPr>
              <a:t>IN A WORKING LIFE</a:t>
            </a:r>
          </a:p>
        </p:txBody>
      </p:sp>
      <p:sp>
        <p:nvSpPr>
          <p:cNvPr id="7" name="Rectangle 6">
            <a:extLst>
              <a:ext uri="{FF2B5EF4-FFF2-40B4-BE49-F238E27FC236}">
                <a16:creationId xmlns:a16="http://schemas.microsoft.com/office/drawing/2014/main" id="{2D3AAA03-67AA-42F4-B771-A8AED7FD7E9C}"/>
              </a:ext>
            </a:extLst>
          </p:cNvPr>
          <p:cNvSpPr>
            <a:spLocks noGrp="1"/>
          </p:cNvSpPr>
          <p:nvPr/>
        </p:nvSpPr>
        <p:spPr>
          <a:xfrm>
            <a:off x="7372350" y="2667000"/>
            <a:ext cx="571500" cy="609600"/>
          </a:xfrm>
          <a:prstGeom prst="rect">
            <a:avLst/>
          </a:prstGeom>
          <a:noFill/>
          <a:ln w="0">
            <a:noFill/>
            <a:prstDash val="solid"/>
          </a:ln>
        </p:spPr>
        <p:txBody>
          <a:bodyPr wrap="square" lIns="0" tIns="0" rIns="0" bIns="0" anchor="t">
            <a:normAutofit/>
          </a:bodyPr>
          <a:lstStyle/>
          <a:p>
            <a:pPr algn="ctr">
              <a:lnSpc>
                <a:spcPct val="100000"/>
              </a:lnSpc>
              <a:buNone/>
              <a:defRPr sz="3900" b="0">
                <a:solidFill>
                  <a:srgbClr val="D2B06C"/>
                </a:solidFill>
                <a:latin typeface="Didot"/>
                <a:ea typeface="Didot"/>
                <a:cs typeface="Didot"/>
              </a:defRPr>
            </a:pPr>
            <a:r>
              <a:rPr sz="3900" b="0">
                <a:solidFill>
                  <a:srgbClr val="D2B06C"/>
                </a:solidFill>
                <a:latin typeface="Didot"/>
                <a:ea typeface="Didot"/>
                <a:cs typeface="Didot"/>
              </a:rPr>
              <a:t>=</a:t>
            </a:r>
          </a:p>
        </p:txBody>
      </p:sp>
      <p:sp>
        <p:nvSpPr>
          <p:cNvPr id="8" name="Rectangle 7">
            <a:extLst>
              <a:ext uri="{FF2B5EF4-FFF2-40B4-BE49-F238E27FC236}">
                <a16:creationId xmlns:a16="http://schemas.microsoft.com/office/drawing/2014/main" id="{795B0396-7385-4877-9D93-073A7B893DC2}"/>
              </a:ext>
            </a:extLst>
          </p:cNvPr>
          <p:cNvSpPr>
            <a:spLocks noGrp="1"/>
          </p:cNvSpPr>
          <p:nvPr/>
        </p:nvSpPr>
        <p:spPr>
          <a:xfrm>
            <a:off x="8058150" y="2038350"/>
            <a:ext cx="2857500" cy="876300"/>
          </a:xfrm>
          <a:prstGeom prst="rect">
            <a:avLst/>
          </a:prstGeom>
          <a:noFill/>
          <a:ln w="0">
            <a:noFill/>
            <a:prstDash val="solid"/>
          </a:ln>
        </p:spPr>
        <p:txBody>
          <a:bodyPr wrap="square" lIns="0" tIns="0" rIns="0" bIns="0" anchor="ctr">
            <a:normAutofit/>
          </a:bodyPr>
          <a:lstStyle/>
          <a:p>
            <a:pPr algn="ctr">
              <a:lnSpc>
                <a:spcPct val="100000"/>
              </a:lnSpc>
              <a:buNone/>
              <a:defRPr sz="4050" b="0">
                <a:solidFill>
                  <a:srgbClr val="FAF9F6"/>
                </a:solidFill>
                <a:latin typeface="Didot"/>
                <a:ea typeface="Didot"/>
                <a:cs typeface="Didot"/>
              </a:defRPr>
            </a:pPr>
            <a:r>
              <a:rPr sz="4050" b="0">
                <a:solidFill>
                  <a:srgbClr val="FAF9F6"/>
                </a:solidFill>
                <a:latin typeface="Didot"/>
                <a:ea typeface="Didot"/>
                <a:cs typeface="Didot"/>
              </a:rPr>
              <a:t>10 billion</a:t>
            </a:r>
          </a:p>
        </p:txBody>
      </p:sp>
      <p:sp>
        <p:nvSpPr>
          <p:cNvPr id="9" name="Rectangle 8">
            <a:extLst>
              <a:ext uri="{FF2B5EF4-FFF2-40B4-BE49-F238E27FC236}">
                <a16:creationId xmlns:a16="http://schemas.microsoft.com/office/drawing/2014/main" id="{3E4F8A98-9ADE-4D57-9467-CC84DA180E94}"/>
              </a:ext>
            </a:extLst>
          </p:cNvPr>
          <p:cNvSpPr>
            <a:spLocks noGrp="1"/>
          </p:cNvSpPr>
          <p:nvPr/>
        </p:nvSpPr>
        <p:spPr>
          <a:xfrm>
            <a:off x="8248650" y="3124200"/>
            <a:ext cx="2476500" cy="323850"/>
          </a:xfrm>
          <a:prstGeom prst="rect">
            <a:avLst/>
          </a:prstGeom>
          <a:noFill/>
          <a:ln w="0">
            <a:noFill/>
            <a:prstDash val="solid"/>
          </a:ln>
        </p:spPr>
        <p:txBody>
          <a:bodyPr wrap="square" lIns="0" tIns="0" rIns="0" bIns="0" anchor="t">
            <a:normAutofit/>
          </a:bodyPr>
          <a:lstStyle/>
          <a:p>
            <a:pPr algn="ctr">
              <a:lnSpc>
                <a:spcPct val="100000"/>
              </a:lnSpc>
              <a:buNone/>
              <a:defRPr sz="1200" b="1">
                <a:solidFill>
                  <a:srgbClr val="D2B06C"/>
                </a:solidFill>
                <a:latin typeface="Avenir Next"/>
                <a:ea typeface="Avenir Next"/>
                <a:cs typeface="Avenir Next"/>
              </a:defRPr>
            </a:pPr>
            <a:r>
              <a:rPr sz="1200" b="1">
                <a:solidFill>
                  <a:srgbClr val="D2B06C"/>
                </a:solidFill>
                <a:latin typeface="Avenir Next"/>
                <a:ea typeface="Avenir Next"/>
                <a:cs typeface="Avenir Next"/>
              </a:rPr>
              <a:t>PEOPLE</a:t>
            </a:r>
          </a:p>
        </p:txBody>
      </p:sp>
      <p:sp>
        <p:nvSpPr>
          <p:cNvPr id="10" name="Rectangle 9">
            <a:extLst>
              <a:ext uri="{FF2B5EF4-FFF2-40B4-BE49-F238E27FC236}">
                <a16:creationId xmlns:a16="http://schemas.microsoft.com/office/drawing/2014/main" id="{189B5B88-3897-4863-A9BF-3907F8E0B825}"/>
              </a:ext>
            </a:extLst>
          </p:cNvPr>
          <p:cNvSpPr>
            <a:spLocks noGrp="1"/>
          </p:cNvSpPr>
          <p:nvPr/>
        </p:nvSpPr>
        <p:spPr>
          <a:xfrm>
            <a:off x="1905000" y="4152900"/>
            <a:ext cx="8382000" cy="400050"/>
          </a:xfrm>
          <a:prstGeom prst="rect">
            <a:avLst/>
          </a:prstGeom>
          <a:noFill/>
          <a:ln w="0">
            <a:noFill/>
            <a:prstDash val="solid"/>
          </a:ln>
        </p:spPr>
        <p:txBody>
          <a:bodyPr wrap="square" lIns="0" tIns="0" rIns="0" bIns="0" anchor="t">
            <a:normAutofit/>
          </a:bodyPr>
          <a:lstStyle/>
          <a:p>
            <a:pPr algn="ctr">
              <a:lnSpc>
                <a:spcPct val="100000"/>
              </a:lnSpc>
              <a:buNone/>
              <a:defRPr sz="1650" b="1">
                <a:solidFill>
                  <a:srgbClr val="FAF9F6"/>
                </a:solidFill>
                <a:latin typeface="Avenir Next"/>
                <a:ea typeface="Avenir Next"/>
                <a:cs typeface="Avenir Next"/>
              </a:defRPr>
            </a:pPr>
            <a:r>
              <a:rPr sz="1650" b="1">
                <a:solidFill>
                  <a:srgbClr val="FAF9F6"/>
                </a:solidFill>
                <a:latin typeface="Avenir Next"/>
                <a:ea typeface="Avenir Next"/>
                <a:cs typeface="Avenir Next"/>
              </a:rPr>
              <a:t>This arithmetic demonstrates plausibility, not inevitability.</a:t>
            </a:r>
          </a:p>
        </p:txBody>
      </p:sp>
      <p:sp>
        <p:nvSpPr>
          <p:cNvPr id="11" name="Rounded Rectangle 10">
            <a:extLst>
              <a:ext uri="{FF2B5EF4-FFF2-40B4-BE49-F238E27FC236}">
                <a16:creationId xmlns:a16="http://schemas.microsoft.com/office/drawing/2014/main" id="{06D5737A-5626-437C-A7B1-4F5A53C2DA5E}"/>
              </a:ext>
            </a:extLst>
          </p:cNvPr>
          <p:cNvSpPr>
            <a:spLocks noGrp="1"/>
          </p:cNvSpPr>
          <p:nvPr/>
        </p:nvSpPr>
        <p:spPr>
          <a:xfrm>
            <a:off x="1428750" y="4933950"/>
            <a:ext cx="9334500" cy="685800"/>
          </a:xfrm>
          <a:prstGeom prst="roundRect">
            <a:avLst>
              <a:gd name="adj" fmla="val 16667"/>
            </a:avLst>
          </a:prstGeom>
          <a:solidFill>
            <a:srgbClr val="FFFFFF">
              <a:alpha val="8000"/>
            </a:srgbClr>
          </a:solidFill>
          <a:ln w="9525">
            <a:solidFill>
              <a:srgbClr val="FFFFFF">
                <a:alpha val="14000"/>
              </a:srgbClr>
            </a:solidFill>
            <a:prstDash val="solid"/>
          </a:ln>
        </p:spPr>
        <p:txBody>
          <a:bodyPr/>
          <a:lstStyle/>
          <a:p>
            <a:endParaRPr lang="en-US"/>
          </a:p>
        </p:txBody>
      </p:sp>
      <p:sp>
        <p:nvSpPr>
          <p:cNvPr id="12" name="Rectangle 11">
            <a:extLst>
              <a:ext uri="{FF2B5EF4-FFF2-40B4-BE49-F238E27FC236}">
                <a16:creationId xmlns:a16="http://schemas.microsoft.com/office/drawing/2014/main" id="{A0BD427C-CE6D-4E89-A22C-162A97FA0C2D}"/>
              </a:ext>
            </a:extLst>
          </p:cNvPr>
          <p:cNvSpPr>
            <a:spLocks noGrp="1"/>
          </p:cNvSpPr>
          <p:nvPr/>
        </p:nvSpPr>
        <p:spPr>
          <a:xfrm>
            <a:off x="1695450" y="5048250"/>
            <a:ext cx="8801100" cy="457200"/>
          </a:xfrm>
          <a:prstGeom prst="rect">
            <a:avLst/>
          </a:prstGeom>
          <a:noFill/>
          <a:ln w="0">
            <a:noFill/>
            <a:prstDash val="solid"/>
          </a:ln>
        </p:spPr>
        <p:txBody>
          <a:bodyPr wrap="square" lIns="0" tIns="0" rIns="0" bIns="0" anchor="ctr">
            <a:normAutofit/>
          </a:bodyPr>
          <a:lstStyle/>
          <a:p>
            <a:pPr algn="ctr">
              <a:lnSpc>
                <a:spcPct val="100000"/>
              </a:lnSpc>
              <a:buNone/>
              <a:defRPr sz="1350" b="0">
                <a:solidFill>
                  <a:srgbClr val="FAF9F6"/>
                </a:solidFill>
                <a:latin typeface="Avenir Next"/>
                <a:ea typeface="Avenir Next"/>
                <a:cs typeface="Avenir Next"/>
              </a:defRPr>
            </a:pPr>
            <a:r>
              <a:rPr sz="1350" b="0">
                <a:solidFill>
                  <a:srgbClr val="FAF9F6"/>
                </a:solidFill>
                <a:latin typeface="Avenir Next"/>
                <a:ea typeface="Avenir Next"/>
                <a:cs typeface="Avenir Next"/>
              </a:rPr>
              <a:t>The strained join: does a changed interior create durable change in another person's field?</a:t>
            </a:r>
          </a:p>
        </p:txBody>
      </p:sp>
      <p:sp>
        <p:nvSpPr>
          <p:cNvPr id="13" name="Rectangle 12">
            <a:extLst>
              <a:ext uri="{FF2B5EF4-FFF2-40B4-BE49-F238E27FC236}">
                <a16:creationId xmlns:a16="http://schemas.microsoft.com/office/drawing/2014/main" id="{1BA0AAEC-FB96-4358-9EAA-7EBD6C6456C4}"/>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Fundamental Peace: The Source Book</a:t>
            </a:r>
          </a:p>
        </p:txBody>
      </p:sp>
      <p:sp>
        <p:nvSpPr>
          <p:cNvPr id="14" name="Rectangle 13">
            <a:extLst>
              <a:ext uri="{FF2B5EF4-FFF2-40B4-BE49-F238E27FC236}">
                <a16:creationId xmlns:a16="http://schemas.microsoft.com/office/drawing/2014/main" id="{8AC38FE3-37FD-463A-8538-F3259148370B}"/>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23</a:t>
            </a:r>
          </a:p>
        </p:txBody>
      </p:sp>
    </p:spTree>
    <p:extLst>
      <p:ext uri="{BB962C8B-B14F-4D97-AF65-F5344CB8AC3E}">
        <p14:creationId xmlns:p14="http://schemas.microsoft.com/office/powerpoint/2010/main" val="1068930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315C"/>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E287086-06E5-4119-9B91-BC81FC0171D7}"/>
              </a:ext>
            </a:extLst>
          </p:cNvPr>
          <p:cNvSpPr>
            <a:spLocks noGrp="1"/>
          </p:cNvSpPr>
          <p:nvPr/>
        </p:nvSpPr>
        <p:spPr>
          <a:xfrm>
            <a:off x="0" y="0"/>
            <a:ext cx="5810250" cy="6858000"/>
          </a:xfrm>
          <a:prstGeom prst="rect">
            <a:avLst/>
          </a:prstGeom>
          <a:gradFill>
            <a:gsLst>
              <a:gs pos="0">
                <a:srgbClr val="0A315C">
                  <a:alpha val="95000"/>
                </a:srgbClr>
              </a:gs>
              <a:gs pos="72000">
                <a:srgbClr val="0A315C">
                  <a:alpha val="80000"/>
                </a:srgbClr>
              </a:gs>
              <a:gs pos="100000">
                <a:srgbClr val="0A315C">
                  <a:alpha val="0"/>
                </a:srgbClr>
              </a:gs>
            </a:gsLst>
            <a:lin ang="5400000"/>
          </a:gradFill>
          <a:ln w="0">
            <a:noFill/>
            <a:prstDash val="solid"/>
          </a:ln>
        </p:spPr>
        <p:txBody>
          <a:bodyPr/>
          <a:lstStyle/>
          <a:p>
            <a:endParaRPr lang="en-US"/>
          </a:p>
        </p:txBody>
      </p:sp>
      <p:sp>
        <p:nvSpPr>
          <p:cNvPr id="3" name="Rectangle 2">
            <a:extLst>
              <a:ext uri="{FF2B5EF4-FFF2-40B4-BE49-F238E27FC236}">
                <a16:creationId xmlns:a16="http://schemas.microsoft.com/office/drawing/2014/main" id="{DC6A50C1-72F5-4B42-8C9F-E7F4B9E0527F}"/>
              </a:ext>
            </a:extLst>
          </p:cNvPr>
          <p:cNvSpPr>
            <a:spLocks noGrp="1"/>
          </p:cNvSpPr>
          <p:nvPr/>
        </p:nvSpPr>
        <p:spPr>
          <a:xfrm>
            <a:off x="609600" y="609600"/>
            <a:ext cx="4476750" cy="457200"/>
          </a:xfrm>
          <a:prstGeom prst="rect">
            <a:avLst/>
          </a:prstGeom>
          <a:noFill/>
          <a:ln w="0">
            <a:noFill/>
            <a:prstDash val="solid"/>
          </a:ln>
        </p:spPr>
        <p:txBody>
          <a:bodyPr wrap="square" lIns="0" tIns="0" rIns="0" bIns="0" anchor="t">
            <a:normAutofit/>
          </a:bodyPr>
          <a:lstStyle/>
          <a:p>
            <a:pPr algn="l">
              <a:lnSpc>
                <a:spcPct val="100000"/>
              </a:lnSpc>
              <a:buNone/>
              <a:defRPr sz="1350" b="1">
                <a:solidFill>
                  <a:srgbClr val="D2B06C"/>
                </a:solidFill>
                <a:latin typeface="Avenir Next"/>
                <a:ea typeface="Avenir Next"/>
                <a:cs typeface="Avenir Next"/>
              </a:defRPr>
            </a:pPr>
            <a:r>
              <a:rPr sz="1350" b="1">
                <a:solidFill>
                  <a:srgbClr val="D2B06C"/>
                </a:solidFill>
                <a:latin typeface="Avenir Next"/>
                <a:ea typeface="Avenir Next"/>
                <a:cs typeface="Avenir Next"/>
              </a:rPr>
              <a:t>GENERATION TXAI</a:t>
            </a:r>
          </a:p>
        </p:txBody>
      </p:sp>
      <p:sp>
        <p:nvSpPr>
          <p:cNvPr id="4" name="Rectangle 3">
            <a:extLst>
              <a:ext uri="{FF2B5EF4-FFF2-40B4-BE49-F238E27FC236}">
                <a16:creationId xmlns:a16="http://schemas.microsoft.com/office/drawing/2014/main" id="{F1A5FEF9-BFF0-4485-8609-4E01B2320B84}"/>
              </a:ext>
            </a:extLst>
          </p:cNvPr>
          <p:cNvSpPr>
            <a:spLocks noGrp="1"/>
          </p:cNvSpPr>
          <p:nvPr/>
        </p:nvSpPr>
        <p:spPr>
          <a:xfrm>
            <a:off x="609600" y="1200150"/>
            <a:ext cx="4476750" cy="628650"/>
          </a:xfrm>
          <a:prstGeom prst="rect">
            <a:avLst/>
          </a:prstGeom>
          <a:noFill/>
          <a:ln w="0">
            <a:noFill/>
            <a:prstDash val="solid"/>
          </a:ln>
        </p:spPr>
        <p:txBody>
          <a:bodyPr wrap="square" lIns="0" tIns="0" rIns="0" bIns="0" anchor="t">
            <a:normAutofit/>
          </a:bodyPr>
          <a:lstStyle/>
          <a:p>
            <a:pPr algn="l">
              <a:lnSpc>
                <a:spcPct val="100000"/>
              </a:lnSpc>
              <a:buNone/>
              <a:defRPr sz="1350" b="0">
                <a:solidFill>
                  <a:srgbClr val="FFFFFF">
                    <a:alpha val="76000"/>
                  </a:srgbClr>
                </a:solidFill>
                <a:latin typeface="Avenir Next"/>
                <a:ea typeface="Avenir Next"/>
                <a:cs typeface="Avenir Next"/>
              </a:defRPr>
            </a:pPr>
            <a:r>
              <a:rPr sz="1350" b="0">
                <a:solidFill>
                  <a:srgbClr val="FFFFFF">
                    <a:alpha val="76000"/>
                  </a:srgbClr>
                </a:solidFill>
                <a:latin typeface="Avenir Next"/>
                <a:ea typeface="Avenir Next"/>
                <a:cs typeface="Avenir Next"/>
              </a:rPr>
              <a:t>Txai means 'my other self' in the Huni Kuin tradition.</a:t>
            </a:r>
          </a:p>
        </p:txBody>
      </p:sp>
      <p:sp>
        <p:nvSpPr>
          <p:cNvPr id="5" name="Rectangle 4">
            <a:extLst>
              <a:ext uri="{FF2B5EF4-FFF2-40B4-BE49-F238E27FC236}">
                <a16:creationId xmlns:a16="http://schemas.microsoft.com/office/drawing/2014/main" id="{2ABD057D-6DFC-48A6-9B77-6A04CA00DC6C}"/>
              </a:ext>
            </a:extLst>
          </p:cNvPr>
          <p:cNvSpPr>
            <a:spLocks noGrp="1"/>
          </p:cNvSpPr>
          <p:nvPr/>
        </p:nvSpPr>
        <p:spPr>
          <a:xfrm>
            <a:off x="609600" y="2400300"/>
            <a:ext cx="4762500" cy="1619250"/>
          </a:xfrm>
          <a:prstGeom prst="rect">
            <a:avLst/>
          </a:prstGeom>
          <a:noFill/>
          <a:ln w="0">
            <a:noFill/>
            <a:prstDash val="solid"/>
          </a:ln>
        </p:spPr>
        <p:txBody>
          <a:bodyPr wrap="square" lIns="0" tIns="0" rIns="0" bIns="0" anchor="t">
            <a:normAutofit fontScale="98079"/>
          </a:bodyPr>
          <a:lstStyle/>
          <a:p>
            <a:pPr algn="l">
              <a:lnSpc>
                <a:spcPct val="102000"/>
              </a:lnSpc>
              <a:buNone/>
              <a:defRPr sz="3450" b="0">
                <a:solidFill>
                  <a:srgbClr val="FAF9F6"/>
                </a:solidFill>
                <a:latin typeface="Didot"/>
                <a:ea typeface="Didot"/>
                <a:cs typeface="Didot"/>
              </a:defRPr>
            </a:pPr>
            <a:r>
              <a:rPr sz="3450" b="0">
                <a:solidFill>
                  <a:srgbClr val="FAF9F6"/>
                </a:solidFill>
                <a:latin typeface="Didot"/>
                <a:ea typeface="Didot"/>
                <a:cs typeface="Didot"/>
              </a:rPr>
              <a:t>Who receives something different from you in the next seven days?</a:t>
            </a:r>
          </a:p>
        </p:txBody>
      </p:sp>
      <p:sp>
        <p:nvSpPr>
          <p:cNvPr id="6" name="Rectangle 5">
            <a:extLst>
              <a:ext uri="{FF2B5EF4-FFF2-40B4-BE49-F238E27FC236}">
                <a16:creationId xmlns:a16="http://schemas.microsoft.com/office/drawing/2014/main" id="{3E764AD9-E43A-48FB-9D65-425B891F2B12}"/>
              </a:ext>
            </a:extLst>
          </p:cNvPr>
          <p:cNvSpPr>
            <a:spLocks noGrp="1"/>
          </p:cNvSpPr>
          <p:nvPr/>
        </p:nvSpPr>
        <p:spPr>
          <a:xfrm>
            <a:off x="628650" y="4762500"/>
            <a:ext cx="4381500" cy="647700"/>
          </a:xfrm>
          <a:prstGeom prst="rect">
            <a:avLst/>
          </a:prstGeom>
          <a:noFill/>
          <a:ln w="0">
            <a:noFill/>
            <a:prstDash val="solid"/>
          </a:ln>
        </p:spPr>
        <p:txBody>
          <a:bodyPr wrap="square" lIns="0" tIns="0" rIns="0" bIns="0" anchor="t">
            <a:normAutofit/>
          </a:bodyPr>
          <a:lstStyle/>
          <a:p>
            <a:pPr algn="l">
              <a:lnSpc>
                <a:spcPct val="100000"/>
              </a:lnSpc>
              <a:buNone/>
              <a:defRPr sz="1650" b="1">
                <a:solidFill>
                  <a:srgbClr val="D2B06C"/>
                </a:solidFill>
                <a:latin typeface="Avenir Next"/>
                <a:ea typeface="Avenir Next"/>
                <a:cs typeface="Avenir Next"/>
              </a:defRPr>
            </a:pPr>
            <a:r>
              <a:rPr sz="1650" b="1">
                <a:solidFill>
                  <a:srgbClr val="D2B06C"/>
                </a:solidFill>
                <a:latin typeface="Avenir Next"/>
                <a:ea typeface="Avenir Next"/>
                <a:cs typeface="Avenir Next"/>
              </a:rPr>
              <a:t>One breath. One ordinary action. Begin there.</a:t>
            </a:r>
          </a:p>
        </p:txBody>
      </p:sp>
      <p:sp>
        <p:nvSpPr>
          <p:cNvPr id="7" name="Rectangle 6">
            <a:extLst>
              <a:ext uri="{FF2B5EF4-FFF2-40B4-BE49-F238E27FC236}">
                <a16:creationId xmlns:a16="http://schemas.microsoft.com/office/drawing/2014/main" id="{40319194-547E-4D58-9A1B-BB97F0EF218C}"/>
              </a:ext>
            </a:extLst>
          </p:cNvPr>
          <p:cNvSpPr>
            <a:spLocks noGrp="1"/>
          </p:cNvSpPr>
          <p:nvPr/>
        </p:nvSpPr>
        <p:spPr>
          <a:xfrm>
            <a:off x="628650" y="5848350"/>
            <a:ext cx="4381500" cy="266700"/>
          </a:xfrm>
          <a:prstGeom prst="rect">
            <a:avLst/>
          </a:prstGeom>
          <a:noFill/>
          <a:ln w="0">
            <a:noFill/>
            <a:prstDash val="solid"/>
          </a:ln>
        </p:spPr>
        <p:txBody>
          <a:bodyPr wrap="square" lIns="0" tIns="0" rIns="0" bIns="0" anchor="t">
            <a:normAutofit/>
          </a:bodyPr>
          <a:lstStyle/>
          <a:p>
            <a:pPr algn="l">
              <a:lnSpc>
                <a:spcPct val="100000"/>
              </a:lnSpc>
              <a:buNone/>
              <a:defRPr sz="1650" b="0">
                <a:solidFill>
                  <a:srgbClr val="FAF9F6"/>
                </a:solidFill>
                <a:latin typeface="Didot"/>
                <a:ea typeface="Didot"/>
                <a:cs typeface="Didot"/>
              </a:defRPr>
            </a:pPr>
            <a:r>
              <a:rPr sz="1650" b="0">
                <a:solidFill>
                  <a:srgbClr val="FAF9F6"/>
                </a:solidFill>
                <a:latin typeface="Didot"/>
                <a:ea typeface="Didot"/>
                <a:cs typeface="Didot"/>
              </a:rPr>
              <a:t>Prof. Luis Miguel Gallardo</a:t>
            </a:r>
          </a:p>
        </p:txBody>
      </p:sp>
      <p:sp>
        <p:nvSpPr>
          <p:cNvPr id="8" name="Rectangle 7">
            <a:extLst>
              <a:ext uri="{FF2B5EF4-FFF2-40B4-BE49-F238E27FC236}">
                <a16:creationId xmlns:a16="http://schemas.microsoft.com/office/drawing/2014/main" id="{E5EFA622-6194-4E97-A959-8AF275B1DE31}"/>
              </a:ext>
            </a:extLst>
          </p:cNvPr>
          <p:cNvSpPr>
            <a:spLocks noGrp="1"/>
          </p:cNvSpPr>
          <p:nvPr/>
        </p:nvSpPr>
        <p:spPr>
          <a:xfrm>
            <a:off x="609600" y="6572250"/>
            <a:ext cx="6667500" cy="152400"/>
          </a:xfrm>
          <a:prstGeom prst="rect">
            <a:avLst/>
          </a:prstGeom>
          <a:noFill/>
          <a:ln w="0">
            <a:noFill/>
            <a:prstDash val="solid"/>
          </a:ln>
        </p:spPr>
        <p:txBody>
          <a:bodyPr wrap="square" lIns="0" tIns="0" rIns="0" bIns="0" anchor="t">
            <a:normAutofit/>
          </a:bodyPr>
          <a:lstStyle/>
          <a:p>
            <a:pPr algn="l">
              <a:lnSpc>
                <a:spcPct val="100000"/>
              </a:lnSpc>
              <a:buNone/>
              <a:defRPr sz="975" b="0">
                <a:solidFill>
                  <a:srgbClr val="FFFFFF">
                    <a:alpha val="62000"/>
                  </a:srgbClr>
                </a:solidFill>
                <a:latin typeface="Avenir Next"/>
                <a:ea typeface="Avenir Next"/>
                <a:cs typeface="Avenir Next"/>
              </a:defRPr>
            </a:pPr>
            <a:r>
              <a:rPr sz="975" b="0">
                <a:solidFill>
                  <a:srgbClr val="FFFFFF">
                    <a:alpha val="62000"/>
                  </a:srgbClr>
                </a:solidFill>
                <a:latin typeface="Avenir Next"/>
                <a:ea typeface="Avenir Next"/>
                <a:cs typeface="Avenir Next"/>
              </a:rPr>
              <a:t>Fundamental Peace: The Source Book</a:t>
            </a:r>
          </a:p>
        </p:txBody>
      </p:sp>
      <p:sp>
        <p:nvSpPr>
          <p:cNvPr id="9" name="Rectangle 8">
            <a:extLst>
              <a:ext uri="{FF2B5EF4-FFF2-40B4-BE49-F238E27FC236}">
                <a16:creationId xmlns:a16="http://schemas.microsoft.com/office/drawing/2014/main" id="{8B06B207-CB17-44AD-8D19-A9B83130214D}"/>
              </a:ext>
            </a:extLst>
          </p:cNvPr>
          <p:cNvSpPr>
            <a:spLocks noGrp="1"/>
          </p:cNvSpPr>
          <p:nvPr/>
        </p:nvSpPr>
        <p:spPr>
          <a:xfrm>
            <a:off x="11125200" y="6553200"/>
            <a:ext cx="457200" cy="171450"/>
          </a:xfrm>
          <a:prstGeom prst="rect">
            <a:avLst/>
          </a:prstGeom>
          <a:noFill/>
          <a:ln w="0">
            <a:noFill/>
            <a:prstDash val="solid"/>
          </a:ln>
        </p:spPr>
        <p:txBody>
          <a:bodyPr wrap="square" lIns="0" tIns="0" rIns="0" bIns="0" anchor="t">
            <a:normAutofit/>
          </a:bodyPr>
          <a:lstStyle/>
          <a:p>
            <a:pPr algn="r">
              <a:lnSpc>
                <a:spcPct val="100000"/>
              </a:lnSpc>
              <a:buNone/>
              <a:defRPr sz="975" b="1">
                <a:solidFill>
                  <a:srgbClr val="FFFFFF">
                    <a:alpha val="72000"/>
                  </a:srgbClr>
                </a:solidFill>
                <a:latin typeface="Avenir Next"/>
                <a:ea typeface="Avenir Next"/>
                <a:cs typeface="Avenir Next"/>
              </a:defRPr>
            </a:pPr>
            <a:r>
              <a:rPr sz="975" b="1">
                <a:solidFill>
                  <a:srgbClr val="FFFFFF">
                    <a:alpha val="72000"/>
                  </a:srgbClr>
                </a:solidFill>
                <a:latin typeface="Avenir Next"/>
                <a:ea typeface="Avenir Next"/>
                <a:cs typeface="Avenir Next"/>
              </a:rPr>
              <a:t>24</a:t>
            </a:r>
          </a:p>
        </p:txBody>
      </p:sp>
    </p:spTree>
    <p:extLst>
      <p:ext uri="{BB962C8B-B14F-4D97-AF65-F5344CB8AC3E}">
        <p14:creationId xmlns:p14="http://schemas.microsoft.com/office/powerpoint/2010/main" val="84996019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2443</Words>
  <Application>Microsoft Macintosh PowerPoint</Application>
  <DocSecurity>0</DocSecurity>
  <PresentationFormat>Widescreen</PresentationFormat>
  <Paragraphs>356</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Avenir Next</vt:lpstr>
      <vt:lpstr>Calibri</vt:lpstr>
      <vt:lpstr>Didot</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Luis Gallardo</cp:lastModifiedBy>
  <cp:revision>1</cp:revision>
  <dcterms:created xsi:type="dcterms:W3CDTF">2026-09-08T20:26:41Z</dcterms:created>
  <dcterms:modified xsi:type="dcterms:W3CDTF">2026-09-09T12:33:48Z</dcterms:modified>
</cp:coreProperties>
</file>